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7" r:id="rId2"/>
    <p:sldId id="382" r:id="rId3"/>
    <p:sldId id="412" r:id="rId4"/>
    <p:sldId id="393" r:id="rId5"/>
    <p:sldId id="484" r:id="rId6"/>
    <p:sldId id="485" r:id="rId7"/>
    <p:sldId id="486" r:id="rId8"/>
    <p:sldId id="487" r:id="rId9"/>
    <p:sldId id="488" r:id="rId10"/>
    <p:sldId id="489" r:id="rId11"/>
    <p:sldId id="490" r:id="rId12"/>
    <p:sldId id="491" r:id="rId13"/>
    <p:sldId id="492" r:id="rId14"/>
    <p:sldId id="493" r:id="rId15"/>
    <p:sldId id="494" r:id="rId16"/>
    <p:sldId id="495" r:id="rId17"/>
    <p:sldId id="497" r:id="rId18"/>
    <p:sldId id="498" r:id="rId19"/>
    <p:sldId id="499" r:id="rId20"/>
    <p:sldId id="500" r:id="rId21"/>
    <p:sldId id="501" r:id="rId22"/>
    <p:sldId id="502" r:id="rId23"/>
    <p:sldId id="525" r:id="rId24"/>
    <p:sldId id="503" r:id="rId25"/>
    <p:sldId id="504" r:id="rId26"/>
    <p:sldId id="505" r:id="rId27"/>
    <p:sldId id="506" r:id="rId28"/>
    <p:sldId id="507" r:id="rId29"/>
    <p:sldId id="508" r:id="rId30"/>
    <p:sldId id="509" r:id="rId31"/>
    <p:sldId id="510" r:id="rId32"/>
    <p:sldId id="511" r:id="rId33"/>
    <p:sldId id="512" r:id="rId34"/>
    <p:sldId id="513" r:id="rId35"/>
    <p:sldId id="514" r:id="rId36"/>
    <p:sldId id="515" r:id="rId37"/>
    <p:sldId id="516" r:id="rId38"/>
    <p:sldId id="517" r:id="rId39"/>
    <p:sldId id="518" r:id="rId40"/>
    <p:sldId id="519" r:id="rId41"/>
    <p:sldId id="520" r:id="rId42"/>
    <p:sldId id="521" r:id="rId43"/>
    <p:sldId id="523" r:id="rId44"/>
    <p:sldId id="261" r:id="rId45"/>
    <p:sldId id="360" r:id="rId46"/>
    <p:sldId id="361" r:id="rId47"/>
    <p:sldId id="362" r:id="rId48"/>
    <p:sldId id="363" r:id="rId49"/>
    <p:sldId id="364" r:id="rId50"/>
    <p:sldId id="365" r:id="rId51"/>
    <p:sldId id="366" r:id="rId52"/>
    <p:sldId id="394" r:id="rId53"/>
    <p:sldId id="404" r:id="rId54"/>
    <p:sldId id="405" r:id="rId55"/>
    <p:sldId id="406" r:id="rId56"/>
    <p:sldId id="407" r:id="rId57"/>
    <p:sldId id="408" r:id="rId58"/>
    <p:sldId id="409" r:id="rId59"/>
    <p:sldId id="399" r:id="rId60"/>
    <p:sldId id="411" r:id="rId61"/>
    <p:sldId id="454" r:id="rId62"/>
    <p:sldId id="455" r:id="rId63"/>
    <p:sldId id="413" r:id="rId64"/>
    <p:sldId id="414" r:id="rId65"/>
    <p:sldId id="415" r:id="rId66"/>
    <p:sldId id="416" r:id="rId67"/>
    <p:sldId id="417" r:id="rId68"/>
    <p:sldId id="418" r:id="rId69"/>
    <p:sldId id="419" r:id="rId70"/>
    <p:sldId id="420" r:id="rId71"/>
    <p:sldId id="421" r:id="rId72"/>
    <p:sldId id="422" r:id="rId73"/>
    <p:sldId id="423" r:id="rId74"/>
    <p:sldId id="424" r:id="rId75"/>
    <p:sldId id="425" r:id="rId76"/>
    <p:sldId id="426" r:id="rId77"/>
    <p:sldId id="427" r:id="rId78"/>
    <p:sldId id="410" r:id="rId79"/>
    <p:sldId id="524" r:id="rId80"/>
    <p:sldId id="400" r:id="rId81"/>
    <p:sldId id="401" r:id="rId82"/>
    <p:sldId id="402" r:id="rId83"/>
    <p:sldId id="403" r:id="rId84"/>
    <p:sldId id="483" r:id="rId85"/>
    <p:sldId id="259" r:id="rId86"/>
  </p:sldIdLst>
  <p:sldSz cx="9144000" cy="6858000" type="screen4x3"/>
  <p:notesSz cx="6888163" cy="10020300"/>
  <p:defaultTextStyle>
    <a:defPPr>
      <a:defRPr lang="uk-UA"/>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 xmlns:p14="http://schemas.microsoft.com/office/powerpoint/2010/main">
        <p14:section name="Раздел по умолчанию" id="{52CB34AC-6BEB-45B9-A03D-4C04C866B656}">
          <p14:sldIdLst>
            <p14:sldId id="257"/>
            <p14:sldId id="382"/>
            <p14:sldId id="412"/>
            <p14:sldId id="393"/>
            <p14:sldId id="261"/>
            <p14:sldId id="360"/>
            <p14:sldId id="361"/>
            <p14:sldId id="362"/>
            <p14:sldId id="363"/>
            <p14:sldId id="364"/>
            <p14:sldId id="365"/>
            <p14:sldId id="366"/>
            <p14:sldId id="394"/>
            <p14:sldId id="404"/>
            <p14:sldId id="405"/>
            <p14:sldId id="406"/>
            <p14:sldId id="407"/>
            <p14:sldId id="408"/>
            <p14:sldId id="409"/>
            <p14:sldId id="399"/>
            <p14:sldId id="411"/>
            <p14:sldId id="454"/>
            <p14:sldId id="455"/>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56"/>
            <p14:sldId id="457"/>
            <p14:sldId id="433"/>
            <p14:sldId id="434"/>
            <p14:sldId id="435"/>
            <p14:sldId id="436"/>
            <p14:sldId id="437"/>
            <p14:sldId id="438"/>
            <p14:sldId id="439"/>
            <p14:sldId id="440"/>
            <p14:sldId id="441"/>
            <p14:sldId id="443"/>
            <p14:sldId id="444"/>
            <p14:sldId id="445"/>
            <p14:sldId id="446"/>
            <p14:sldId id="447"/>
            <p14:sldId id="448"/>
            <p14:sldId id="462"/>
            <p14:sldId id="463"/>
            <p14:sldId id="464"/>
            <p14:sldId id="466"/>
            <p14:sldId id="465"/>
          </p14:sldIdLst>
        </p14:section>
        <p14:section name="Раздел без заголовка" id="{2C1FDBAB-1F0A-4B5E-AF3F-391ADC93DCC8}">
          <p14:sldIdLst>
            <p14:sldId id="450"/>
            <p14:sldId id="467"/>
            <p14:sldId id="475"/>
            <p14:sldId id="476"/>
            <p14:sldId id="477"/>
            <p14:sldId id="478"/>
            <p14:sldId id="479"/>
            <p14:sldId id="480"/>
            <p14:sldId id="481"/>
            <p14:sldId id="452"/>
            <p14:sldId id="453"/>
            <p14:sldId id="410"/>
            <p14:sldId id="400"/>
            <p14:sldId id="401"/>
            <p14:sldId id="402"/>
            <p14:sldId id="403"/>
            <p14:sldId id="483"/>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A1E4"/>
    <a:srgbClr val="2E3192"/>
    <a:srgbClr val="606A70"/>
    <a:srgbClr val="A6CE39"/>
    <a:srgbClr val="640A00"/>
    <a:srgbClr val="FF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221" autoAdjust="0"/>
    <p:restoredTop sz="94713" autoAdjust="0"/>
  </p:normalViewPr>
  <p:slideViewPr>
    <p:cSldViewPr snapToGrid="0">
      <p:cViewPr>
        <p:scale>
          <a:sx n="66" d="100"/>
          <a:sy n="66" d="100"/>
        </p:scale>
        <p:origin x="-1230" y="-84"/>
      </p:cViewPr>
      <p:guideLst>
        <p:guide orient="horz" pos="573"/>
        <p:guide pos="27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6597" tIns="48299" rIns="96597" bIns="48299" rtlCol="0"/>
          <a:lstStyle>
            <a:lvl1pPr algn="l" eaLnBrk="1" fontAlgn="auto" hangingPunct="1">
              <a:spcBef>
                <a:spcPts val="0"/>
              </a:spcBef>
              <a:spcAft>
                <a:spcPts val="0"/>
              </a:spcAft>
              <a:defRPr sz="1300">
                <a:latin typeface="+mn-lt"/>
                <a:cs typeface="+mn-cs"/>
              </a:defRPr>
            </a:lvl1pPr>
          </a:lstStyle>
          <a:p>
            <a:pPr>
              <a:defRPr/>
            </a:pPr>
            <a:endParaRPr lang="uk-UA"/>
          </a:p>
        </p:txBody>
      </p:sp>
      <p:sp>
        <p:nvSpPr>
          <p:cNvPr id="3" name="Дата 2"/>
          <p:cNvSpPr>
            <a:spLocks noGrp="1"/>
          </p:cNvSpPr>
          <p:nvPr>
            <p:ph type="dt" sz="quarter" idx="1"/>
          </p:nvPr>
        </p:nvSpPr>
        <p:spPr>
          <a:xfrm>
            <a:off x="3902075" y="0"/>
            <a:ext cx="2984500" cy="501650"/>
          </a:xfrm>
          <a:prstGeom prst="rect">
            <a:avLst/>
          </a:prstGeom>
        </p:spPr>
        <p:txBody>
          <a:bodyPr vert="horz" lIns="96597" tIns="48299" rIns="96597" bIns="48299" rtlCol="0"/>
          <a:lstStyle>
            <a:lvl1pPr algn="r" eaLnBrk="1" fontAlgn="auto" hangingPunct="1">
              <a:spcBef>
                <a:spcPts val="0"/>
              </a:spcBef>
              <a:spcAft>
                <a:spcPts val="0"/>
              </a:spcAft>
              <a:defRPr sz="1300">
                <a:latin typeface="+mn-lt"/>
                <a:cs typeface="+mn-cs"/>
              </a:defRPr>
            </a:lvl1pPr>
          </a:lstStyle>
          <a:p>
            <a:pPr>
              <a:defRPr/>
            </a:pPr>
            <a:fld id="{4236C3A1-F015-4178-9309-4E4F3D53D894}" type="datetimeFigureOut">
              <a:rPr lang="uk-UA"/>
              <a:pPr>
                <a:defRPr/>
              </a:pPr>
              <a:t>18.12.2019</a:t>
            </a:fld>
            <a:endParaRPr lang="uk-UA"/>
          </a:p>
        </p:txBody>
      </p:sp>
      <p:sp>
        <p:nvSpPr>
          <p:cNvPr id="4" name="Нижний колонтитул 3"/>
          <p:cNvSpPr>
            <a:spLocks noGrp="1"/>
          </p:cNvSpPr>
          <p:nvPr>
            <p:ph type="ftr" sz="quarter" idx="2"/>
          </p:nvPr>
        </p:nvSpPr>
        <p:spPr>
          <a:xfrm>
            <a:off x="0" y="9517063"/>
            <a:ext cx="2984500" cy="501650"/>
          </a:xfrm>
          <a:prstGeom prst="rect">
            <a:avLst/>
          </a:prstGeom>
        </p:spPr>
        <p:txBody>
          <a:bodyPr vert="horz" lIns="96597" tIns="48299" rIns="96597" bIns="48299" rtlCol="0" anchor="b"/>
          <a:lstStyle>
            <a:lvl1pPr algn="l" eaLnBrk="1" fontAlgn="auto" hangingPunct="1">
              <a:spcBef>
                <a:spcPts val="0"/>
              </a:spcBef>
              <a:spcAft>
                <a:spcPts val="0"/>
              </a:spcAft>
              <a:defRPr sz="1300">
                <a:latin typeface="+mn-lt"/>
                <a:cs typeface="+mn-cs"/>
              </a:defRPr>
            </a:lvl1pPr>
          </a:lstStyle>
          <a:p>
            <a:pPr>
              <a:defRPr/>
            </a:pPr>
            <a:endParaRPr lang="uk-UA"/>
          </a:p>
        </p:txBody>
      </p:sp>
      <p:sp>
        <p:nvSpPr>
          <p:cNvPr id="5" name="Номер слайда 4"/>
          <p:cNvSpPr>
            <a:spLocks noGrp="1"/>
          </p:cNvSpPr>
          <p:nvPr>
            <p:ph type="sldNum" sz="quarter" idx="3"/>
          </p:nvPr>
        </p:nvSpPr>
        <p:spPr>
          <a:xfrm>
            <a:off x="3902075" y="9517063"/>
            <a:ext cx="2984500" cy="501650"/>
          </a:xfrm>
          <a:prstGeom prst="rect">
            <a:avLst/>
          </a:prstGeom>
        </p:spPr>
        <p:txBody>
          <a:bodyPr vert="horz" wrap="square" lIns="96597" tIns="48299" rIns="96597" bIns="48299" numCol="1" anchor="b" anchorCtr="0" compatLnSpc="1">
            <a:prstTxWarp prst="textNoShape">
              <a:avLst/>
            </a:prstTxWarp>
          </a:bodyPr>
          <a:lstStyle>
            <a:lvl1pPr algn="r" eaLnBrk="1" hangingPunct="1">
              <a:defRPr sz="1300">
                <a:latin typeface="Calibri" pitchFamily="34" charset="0"/>
              </a:defRPr>
            </a:lvl1pPr>
          </a:lstStyle>
          <a:p>
            <a:pPr>
              <a:defRPr/>
            </a:pPr>
            <a:fld id="{6D93A5F1-B6EA-499C-B0D2-C7C19AB1E611}" type="slidenum">
              <a:rPr lang="uk-UA" altLang="uk-UA"/>
              <a:pPr>
                <a:defRPr/>
              </a:pPr>
              <a:t>‹#›</a:t>
            </a:fld>
            <a:endParaRPr lang="uk-UA" altLang="uk-UA"/>
          </a:p>
        </p:txBody>
      </p:sp>
    </p:spTree>
    <p:extLst>
      <p:ext uri="{BB962C8B-B14F-4D97-AF65-F5344CB8AC3E}">
        <p14:creationId xmlns="" xmlns:p14="http://schemas.microsoft.com/office/powerpoint/2010/main" val="912667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6597" tIns="48299" rIns="96597" bIns="48299" rtlCol="0"/>
          <a:lstStyle>
            <a:lvl1pPr algn="l" eaLnBrk="1" fontAlgn="auto" hangingPunct="1">
              <a:spcBef>
                <a:spcPts val="0"/>
              </a:spcBef>
              <a:spcAft>
                <a:spcPts val="0"/>
              </a:spcAft>
              <a:defRPr sz="1300">
                <a:latin typeface="+mn-lt"/>
                <a:cs typeface="+mn-cs"/>
              </a:defRPr>
            </a:lvl1pPr>
          </a:lstStyle>
          <a:p>
            <a:pPr>
              <a:defRPr/>
            </a:pPr>
            <a:endParaRPr lang="uk-UA"/>
          </a:p>
        </p:txBody>
      </p:sp>
      <p:sp>
        <p:nvSpPr>
          <p:cNvPr id="3" name="Дата 2"/>
          <p:cNvSpPr>
            <a:spLocks noGrp="1"/>
          </p:cNvSpPr>
          <p:nvPr>
            <p:ph type="dt" idx="1"/>
          </p:nvPr>
        </p:nvSpPr>
        <p:spPr>
          <a:xfrm>
            <a:off x="3902075" y="0"/>
            <a:ext cx="2984500" cy="501650"/>
          </a:xfrm>
          <a:prstGeom prst="rect">
            <a:avLst/>
          </a:prstGeom>
        </p:spPr>
        <p:txBody>
          <a:bodyPr vert="horz" lIns="96597" tIns="48299" rIns="96597" bIns="48299" rtlCol="0"/>
          <a:lstStyle>
            <a:lvl1pPr algn="r" eaLnBrk="1" fontAlgn="auto" hangingPunct="1">
              <a:spcBef>
                <a:spcPts val="0"/>
              </a:spcBef>
              <a:spcAft>
                <a:spcPts val="0"/>
              </a:spcAft>
              <a:defRPr sz="1300">
                <a:latin typeface="+mn-lt"/>
                <a:cs typeface="+mn-cs"/>
              </a:defRPr>
            </a:lvl1pPr>
          </a:lstStyle>
          <a:p>
            <a:pPr>
              <a:defRPr/>
            </a:pPr>
            <a:fld id="{A04F464F-1F3F-4670-B91A-8EB259927D0D}" type="datetimeFigureOut">
              <a:rPr lang="uk-UA"/>
              <a:pPr>
                <a:defRPr/>
              </a:pPr>
              <a:t>18.12.2019</a:t>
            </a:fld>
            <a:endParaRPr lang="uk-UA"/>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597" tIns="48299" rIns="96597" bIns="48299" rtlCol="0" anchor="ctr"/>
          <a:lstStyle/>
          <a:p>
            <a:pPr lvl="0"/>
            <a:endParaRPr lang="uk-UA" noProof="0"/>
          </a:p>
        </p:txBody>
      </p:sp>
      <p:sp>
        <p:nvSpPr>
          <p:cNvPr id="5" name="Заметки 4"/>
          <p:cNvSpPr>
            <a:spLocks noGrp="1"/>
          </p:cNvSpPr>
          <p:nvPr>
            <p:ph type="body" sz="quarter" idx="3"/>
          </p:nvPr>
        </p:nvSpPr>
        <p:spPr>
          <a:xfrm>
            <a:off x="688975" y="4759325"/>
            <a:ext cx="5510213" cy="4510088"/>
          </a:xfrm>
          <a:prstGeom prst="rect">
            <a:avLst/>
          </a:prstGeom>
        </p:spPr>
        <p:txBody>
          <a:bodyPr vert="horz" lIns="96597" tIns="48299" rIns="96597" bIns="48299"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9517063"/>
            <a:ext cx="2984500" cy="501650"/>
          </a:xfrm>
          <a:prstGeom prst="rect">
            <a:avLst/>
          </a:prstGeom>
        </p:spPr>
        <p:txBody>
          <a:bodyPr vert="horz" lIns="96597" tIns="48299" rIns="96597" bIns="48299" rtlCol="0" anchor="b"/>
          <a:lstStyle>
            <a:lvl1pPr algn="l" eaLnBrk="1" fontAlgn="auto" hangingPunct="1">
              <a:spcBef>
                <a:spcPts val="0"/>
              </a:spcBef>
              <a:spcAft>
                <a:spcPts val="0"/>
              </a:spcAft>
              <a:defRPr sz="13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902075" y="9517063"/>
            <a:ext cx="2984500" cy="501650"/>
          </a:xfrm>
          <a:prstGeom prst="rect">
            <a:avLst/>
          </a:prstGeom>
        </p:spPr>
        <p:txBody>
          <a:bodyPr vert="horz" wrap="square" lIns="96597" tIns="48299" rIns="96597" bIns="48299" numCol="1" anchor="b" anchorCtr="0" compatLnSpc="1">
            <a:prstTxWarp prst="textNoShape">
              <a:avLst/>
            </a:prstTxWarp>
          </a:bodyPr>
          <a:lstStyle>
            <a:lvl1pPr algn="r" eaLnBrk="1" hangingPunct="1">
              <a:defRPr sz="1300">
                <a:latin typeface="Calibri" pitchFamily="34" charset="0"/>
              </a:defRPr>
            </a:lvl1pPr>
          </a:lstStyle>
          <a:p>
            <a:pPr>
              <a:defRPr/>
            </a:pPr>
            <a:fld id="{8671105A-D73D-477D-AFA2-D13DE3E10E59}" type="slidenum">
              <a:rPr lang="uk-UA" altLang="uk-UA"/>
              <a:pPr>
                <a:defRPr/>
              </a:pPr>
              <a:t>‹#›</a:t>
            </a:fld>
            <a:endParaRPr lang="uk-UA" altLang="uk-UA"/>
          </a:p>
        </p:txBody>
      </p:sp>
    </p:spTree>
    <p:extLst>
      <p:ext uri="{BB962C8B-B14F-4D97-AF65-F5344CB8AC3E}">
        <p14:creationId xmlns="" xmlns:p14="http://schemas.microsoft.com/office/powerpoint/2010/main" val="33905341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35844" name="Номер слайда 3"/>
          <p:cNvSpPr>
            <a:spLocks noGrp="1"/>
          </p:cNvSpPr>
          <p:nvPr>
            <p:ph type="sldNum" sz="quarter" idx="5"/>
          </p:nvPr>
        </p:nvSpPr>
        <p:spPr bwMode="auto">
          <a:noFill/>
          <a:ln>
            <a:miter lim="800000"/>
            <a:headEnd/>
            <a:tailEnd/>
          </a:ln>
        </p:spPr>
        <p:txBody>
          <a:bodyPr/>
          <a:lstStyle/>
          <a:p>
            <a:fld id="{2F88D367-769D-44F2-B4A8-6945201B9538}" type="slidenum">
              <a:rPr lang="uk-UA" altLang="uk-UA" smtClean="0"/>
              <a:pPr/>
              <a:t>1</a:t>
            </a:fld>
            <a:endParaRPr lang="uk-UA" altLang="uk-U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bwMode="auto">
          <a:noFill/>
          <a:ln>
            <a:solidFill>
              <a:srgbClr val="000000"/>
            </a:solidFill>
            <a:miter lim="800000"/>
            <a:headEnd/>
            <a:tailEnd/>
          </a:ln>
        </p:spPr>
      </p:sp>
      <p:sp>
        <p:nvSpPr>
          <p:cNvPr id="1239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23908" name="Номер слайда 3"/>
          <p:cNvSpPr>
            <a:spLocks noGrp="1"/>
          </p:cNvSpPr>
          <p:nvPr>
            <p:ph type="sldNum" sz="quarter" idx="5"/>
          </p:nvPr>
        </p:nvSpPr>
        <p:spPr bwMode="auto">
          <a:noFill/>
          <a:ln>
            <a:miter lim="800000"/>
            <a:headEnd/>
            <a:tailEnd/>
          </a:ln>
        </p:spPr>
        <p:txBody>
          <a:bodyPr/>
          <a:lstStyle/>
          <a:p>
            <a:fld id="{36252F42-13B9-4CC9-BABF-F0A0D32E18D9}" type="slidenum">
              <a:rPr lang="uk-UA" altLang="uk-UA" smtClean="0"/>
              <a:pPr/>
              <a:t>10</a:t>
            </a:fld>
            <a:endParaRPr lang="uk-UA" altLang="uk-U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bwMode="auto">
          <a:noFill/>
          <a:ln>
            <a:solidFill>
              <a:srgbClr val="000000"/>
            </a:solidFill>
            <a:miter lim="800000"/>
            <a:headEnd/>
            <a:tailEnd/>
          </a:ln>
        </p:spPr>
      </p:sp>
      <p:sp>
        <p:nvSpPr>
          <p:cNvPr id="1239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23908" name="Номер слайда 3"/>
          <p:cNvSpPr>
            <a:spLocks noGrp="1"/>
          </p:cNvSpPr>
          <p:nvPr>
            <p:ph type="sldNum" sz="quarter" idx="5"/>
          </p:nvPr>
        </p:nvSpPr>
        <p:spPr bwMode="auto">
          <a:noFill/>
          <a:ln>
            <a:miter lim="800000"/>
            <a:headEnd/>
            <a:tailEnd/>
          </a:ln>
        </p:spPr>
        <p:txBody>
          <a:bodyPr/>
          <a:lstStyle/>
          <a:p>
            <a:fld id="{36252F42-13B9-4CC9-BABF-F0A0D32E18D9}" type="slidenum">
              <a:rPr lang="uk-UA" altLang="uk-UA" smtClean="0"/>
              <a:pPr/>
              <a:t>11</a:t>
            </a:fld>
            <a:endParaRPr lang="uk-UA" altLang="uk-U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bwMode="auto">
          <a:noFill/>
          <a:ln>
            <a:solidFill>
              <a:srgbClr val="000000"/>
            </a:solidFill>
            <a:miter lim="800000"/>
            <a:headEnd/>
            <a:tailEnd/>
          </a:ln>
        </p:spPr>
      </p:sp>
      <p:sp>
        <p:nvSpPr>
          <p:cNvPr id="1249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24932" name="Номер слайда 3"/>
          <p:cNvSpPr>
            <a:spLocks noGrp="1"/>
          </p:cNvSpPr>
          <p:nvPr>
            <p:ph type="sldNum" sz="quarter" idx="5"/>
          </p:nvPr>
        </p:nvSpPr>
        <p:spPr bwMode="auto">
          <a:noFill/>
          <a:ln>
            <a:miter lim="800000"/>
            <a:headEnd/>
            <a:tailEnd/>
          </a:ln>
        </p:spPr>
        <p:txBody>
          <a:bodyPr/>
          <a:lstStyle/>
          <a:p>
            <a:fld id="{57156DE2-E7AF-46A2-9069-A13494299401}" type="slidenum">
              <a:rPr lang="uk-UA" altLang="uk-UA" smtClean="0"/>
              <a:pPr/>
              <a:t>12</a:t>
            </a:fld>
            <a:endParaRPr lang="uk-UA" altLang="uk-U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Образ слайда 1"/>
          <p:cNvSpPr>
            <a:spLocks noGrp="1" noRot="1" noChangeAspect="1" noTextEdit="1"/>
          </p:cNvSpPr>
          <p:nvPr>
            <p:ph type="sldImg"/>
          </p:nvPr>
        </p:nvSpPr>
        <p:spPr bwMode="auto">
          <a:noFill/>
          <a:ln>
            <a:solidFill>
              <a:srgbClr val="000000"/>
            </a:solidFill>
            <a:miter lim="800000"/>
            <a:headEnd/>
            <a:tailEnd/>
          </a:ln>
        </p:spPr>
      </p:sp>
      <p:sp>
        <p:nvSpPr>
          <p:cNvPr id="1259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25956" name="Номер слайда 3"/>
          <p:cNvSpPr>
            <a:spLocks noGrp="1"/>
          </p:cNvSpPr>
          <p:nvPr>
            <p:ph type="sldNum" sz="quarter" idx="5"/>
          </p:nvPr>
        </p:nvSpPr>
        <p:spPr bwMode="auto">
          <a:noFill/>
          <a:ln>
            <a:miter lim="800000"/>
            <a:headEnd/>
            <a:tailEnd/>
          </a:ln>
        </p:spPr>
        <p:txBody>
          <a:bodyPr/>
          <a:lstStyle/>
          <a:p>
            <a:fld id="{688336F9-8506-4481-941B-6687D0A6B703}" type="slidenum">
              <a:rPr lang="uk-UA" altLang="uk-UA" smtClean="0"/>
              <a:pPr/>
              <a:t>13</a:t>
            </a:fld>
            <a:endParaRPr lang="uk-UA" altLang="uk-U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Образ слайда 1"/>
          <p:cNvSpPr>
            <a:spLocks noGrp="1" noRot="1" noChangeAspect="1" noTextEdit="1"/>
          </p:cNvSpPr>
          <p:nvPr>
            <p:ph type="sldImg"/>
          </p:nvPr>
        </p:nvSpPr>
        <p:spPr bwMode="auto">
          <a:noFill/>
          <a:ln>
            <a:solidFill>
              <a:srgbClr val="000000"/>
            </a:solidFill>
            <a:miter lim="800000"/>
            <a:headEnd/>
            <a:tailEnd/>
          </a:ln>
        </p:spPr>
      </p:sp>
      <p:sp>
        <p:nvSpPr>
          <p:cNvPr id="1269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26980" name="Номер слайда 3"/>
          <p:cNvSpPr>
            <a:spLocks noGrp="1"/>
          </p:cNvSpPr>
          <p:nvPr>
            <p:ph type="sldNum" sz="quarter" idx="5"/>
          </p:nvPr>
        </p:nvSpPr>
        <p:spPr bwMode="auto">
          <a:noFill/>
          <a:ln>
            <a:miter lim="800000"/>
            <a:headEnd/>
            <a:tailEnd/>
          </a:ln>
        </p:spPr>
        <p:txBody>
          <a:bodyPr/>
          <a:lstStyle/>
          <a:p>
            <a:fld id="{267CB2CE-3549-4260-A5C9-3D031EAAA474}" type="slidenum">
              <a:rPr lang="uk-UA" altLang="uk-UA" smtClean="0"/>
              <a:pPr/>
              <a:t>14</a:t>
            </a:fld>
            <a:endParaRPr lang="uk-UA" altLang="uk-U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Образ слайда 1"/>
          <p:cNvSpPr>
            <a:spLocks noGrp="1" noRot="1" noChangeAspect="1" noTextEdit="1"/>
          </p:cNvSpPr>
          <p:nvPr>
            <p:ph type="sldImg"/>
          </p:nvPr>
        </p:nvSpPr>
        <p:spPr bwMode="auto">
          <a:noFill/>
          <a:ln>
            <a:solidFill>
              <a:srgbClr val="000000"/>
            </a:solidFill>
            <a:miter lim="800000"/>
            <a:headEnd/>
            <a:tailEnd/>
          </a:ln>
        </p:spPr>
      </p:sp>
      <p:sp>
        <p:nvSpPr>
          <p:cNvPr id="1280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28004" name="Номер слайда 3"/>
          <p:cNvSpPr>
            <a:spLocks noGrp="1"/>
          </p:cNvSpPr>
          <p:nvPr>
            <p:ph type="sldNum" sz="quarter" idx="5"/>
          </p:nvPr>
        </p:nvSpPr>
        <p:spPr bwMode="auto">
          <a:noFill/>
          <a:ln>
            <a:miter lim="800000"/>
            <a:headEnd/>
            <a:tailEnd/>
          </a:ln>
        </p:spPr>
        <p:txBody>
          <a:bodyPr/>
          <a:lstStyle/>
          <a:p>
            <a:fld id="{E44CD671-EE3A-4EAB-A333-060A80CD7A31}" type="slidenum">
              <a:rPr lang="uk-UA" altLang="uk-UA" smtClean="0"/>
              <a:pPr/>
              <a:t>15</a:t>
            </a:fld>
            <a:endParaRPr lang="uk-UA" altLang="uk-U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bwMode="auto">
          <a:noFill/>
          <a:ln>
            <a:solidFill>
              <a:srgbClr val="000000"/>
            </a:solidFill>
            <a:miter lim="800000"/>
            <a:headEnd/>
            <a:tailEnd/>
          </a:ln>
        </p:spPr>
      </p:sp>
      <p:sp>
        <p:nvSpPr>
          <p:cNvPr id="1290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29028" name="Номер слайда 3"/>
          <p:cNvSpPr>
            <a:spLocks noGrp="1"/>
          </p:cNvSpPr>
          <p:nvPr>
            <p:ph type="sldNum" sz="quarter" idx="5"/>
          </p:nvPr>
        </p:nvSpPr>
        <p:spPr bwMode="auto">
          <a:noFill/>
          <a:ln>
            <a:miter lim="800000"/>
            <a:headEnd/>
            <a:tailEnd/>
          </a:ln>
        </p:spPr>
        <p:txBody>
          <a:bodyPr/>
          <a:lstStyle/>
          <a:p>
            <a:fld id="{C8A056D1-8BFD-4558-98C8-1CF02424DE1E}" type="slidenum">
              <a:rPr lang="uk-UA" altLang="uk-UA" smtClean="0"/>
              <a:pPr/>
              <a:t>16</a:t>
            </a:fld>
            <a:endParaRPr lang="uk-UA" altLang="uk-U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p:spPr>
      </p:sp>
      <p:sp>
        <p:nvSpPr>
          <p:cNvPr id="1310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31076" name="Номер слайда 3"/>
          <p:cNvSpPr>
            <a:spLocks noGrp="1"/>
          </p:cNvSpPr>
          <p:nvPr>
            <p:ph type="sldNum" sz="quarter" idx="5"/>
          </p:nvPr>
        </p:nvSpPr>
        <p:spPr bwMode="auto">
          <a:noFill/>
          <a:ln>
            <a:miter lim="800000"/>
            <a:headEnd/>
            <a:tailEnd/>
          </a:ln>
        </p:spPr>
        <p:txBody>
          <a:bodyPr/>
          <a:lstStyle/>
          <a:p>
            <a:fld id="{B74BAB16-D237-422F-B1F3-571802DAD3AD}" type="slidenum">
              <a:rPr lang="uk-UA" altLang="uk-UA" smtClean="0"/>
              <a:pPr/>
              <a:t>17</a:t>
            </a:fld>
            <a:endParaRPr lang="uk-UA" altLang="uk-U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Образ слайда 1"/>
          <p:cNvSpPr>
            <a:spLocks noGrp="1" noRot="1" noChangeAspect="1" noTextEdit="1"/>
          </p:cNvSpPr>
          <p:nvPr>
            <p:ph type="sldImg"/>
          </p:nvPr>
        </p:nvSpPr>
        <p:spPr bwMode="auto">
          <a:noFill/>
          <a:ln>
            <a:solidFill>
              <a:srgbClr val="000000"/>
            </a:solidFill>
            <a:miter lim="800000"/>
            <a:headEnd/>
            <a:tailEnd/>
          </a:ln>
        </p:spPr>
      </p:sp>
      <p:sp>
        <p:nvSpPr>
          <p:cNvPr id="1320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32100" name="Номер слайда 3"/>
          <p:cNvSpPr>
            <a:spLocks noGrp="1"/>
          </p:cNvSpPr>
          <p:nvPr>
            <p:ph type="sldNum" sz="quarter" idx="5"/>
          </p:nvPr>
        </p:nvSpPr>
        <p:spPr bwMode="auto">
          <a:noFill/>
          <a:ln>
            <a:miter lim="800000"/>
            <a:headEnd/>
            <a:tailEnd/>
          </a:ln>
        </p:spPr>
        <p:txBody>
          <a:bodyPr/>
          <a:lstStyle/>
          <a:p>
            <a:fld id="{998DABCE-0C0F-44B0-9B52-E711B4324F4E}" type="slidenum">
              <a:rPr lang="uk-UA" altLang="uk-UA" smtClean="0"/>
              <a:pPr/>
              <a:t>18</a:t>
            </a:fld>
            <a:endParaRPr lang="uk-UA" altLang="uk-U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Образ слайда 1"/>
          <p:cNvSpPr>
            <a:spLocks noGrp="1" noRot="1" noChangeAspect="1" noTextEdit="1"/>
          </p:cNvSpPr>
          <p:nvPr>
            <p:ph type="sldImg"/>
          </p:nvPr>
        </p:nvSpPr>
        <p:spPr bwMode="auto">
          <a:noFill/>
          <a:ln>
            <a:solidFill>
              <a:srgbClr val="000000"/>
            </a:solidFill>
            <a:miter lim="800000"/>
            <a:headEnd/>
            <a:tailEnd/>
          </a:ln>
        </p:spPr>
      </p:sp>
      <p:sp>
        <p:nvSpPr>
          <p:cNvPr id="1331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33124" name="Номер слайда 3"/>
          <p:cNvSpPr>
            <a:spLocks noGrp="1"/>
          </p:cNvSpPr>
          <p:nvPr>
            <p:ph type="sldNum" sz="quarter" idx="5"/>
          </p:nvPr>
        </p:nvSpPr>
        <p:spPr bwMode="auto">
          <a:noFill/>
          <a:ln>
            <a:miter lim="800000"/>
            <a:headEnd/>
            <a:tailEnd/>
          </a:ln>
        </p:spPr>
        <p:txBody>
          <a:bodyPr/>
          <a:lstStyle/>
          <a:p>
            <a:fld id="{37F6B3B2-B0EB-4A12-B83B-75496B03909E}" type="slidenum">
              <a:rPr lang="uk-UA" altLang="uk-UA" smtClean="0"/>
              <a:pPr/>
              <a:t>19</a:t>
            </a:fld>
            <a:endParaRPr lang="uk-UA" alt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37892" name="Номер слайда 3"/>
          <p:cNvSpPr>
            <a:spLocks noGrp="1"/>
          </p:cNvSpPr>
          <p:nvPr>
            <p:ph type="sldNum" sz="quarter" idx="5"/>
          </p:nvPr>
        </p:nvSpPr>
        <p:spPr bwMode="auto">
          <a:noFill/>
          <a:ln>
            <a:miter lim="800000"/>
            <a:headEnd/>
            <a:tailEnd/>
          </a:ln>
        </p:spPr>
        <p:txBody>
          <a:bodyPr/>
          <a:lstStyle/>
          <a:p>
            <a:fld id="{DCB19BF7-C4D8-4C1B-8873-E76EE9F4668F}" type="slidenum">
              <a:rPr lang="uk-UA" altLang="uk-UA" smtClean="0"/>
              <a:pPr/>
              <a:t>2</a:t>
            </a:fld>
            <a:endParaRPr lang="uk-UA" altLang="uk-U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Образ слайда 1"/>
          <p:cNvSpPr>
            <a:spLocks noGrp="1" noRot="1" noChangeAspect="1" noTextEdit="1"/>
          </p:cNvSpPr>
          <p:nvPr>
            <p:ph type="sldImg"/>
          </p:nvPr>
        </p:nvSpPr>
        <p:spPr bwMode="auto">
          <a:noFill/>
          <a:ln>
            <a:solidFill>
              <a:srgbClr val="000000"/>
            </a:solidFill>
            <a:miter lim="800000"/>
            <a:headEnd/>
            <a:tailEnd/>
          </a:ln>
        </p:spPr>
      </p:sp>
      <p:sp>
        <p:nvSpPr>
          <p:cNvPr id="1351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35172" name="Номер слайда 3"/>
          <p:cNvSpPr>
            <a:spLocks noGrp="1"/>
          </p:cNvSpPr>
          <p:nvPr>
            <p:ph type="sldNum" sz="quarter" idx="5"/>
          </p:nvPr>
        </p:nvSpPr>
        <p:spPr bwMode="auto">
          <a:noFill/>
          <a:ln>
            <a:miter lim="800000"/>
            <a:headEnd/>
            <a:tailEnd/>
          </a:ln>
        </p:spPr>
        <p:txBody>
          <a:bodyPr/>
          <a:lstStyle/>
          <a:p>
            <a:fld id="{2F74A7A2-AE8E-4ACA-933A-CC38F46B376E}" type="slidenum">
              <a:rPr lang="uk-UA" altLang="uk-UA" smtClean="0"/>
              <a:pPr/>
              <a:t>20</a:t>
            </a:fld>
            <a:endParaRPr lang="uk-UA" altLang="uk-U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Образ слайда 1"/>
          <p:cNvSpPr>
            <a:spLocks noGrp="1" noRot="1" noChangeAspect="1" noTextEdit="1"/>
          </p:cNvSpPr>
          <p:nvPr>
            <p:ph type="sldImg"/>
          </p:nvPr>
        </p:nvSpPr>
        <p:spPr bwMode="auto">
          <a:noFill/>
          <a:ln>
            <a:solidFill>
              <a:srgbClr val="000000"/>
            </a:solidFill>
            <a:miter lim="800000"/>
            <a:headEnd/>
            <a:tailEnd/>
          </a:ln>
        </p:spPr>
      </p:sp>
      <p:sp>
        <p:nvSpPr>
          <p:cNvPr id="1361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36196" name="Номер слайда 3"/>
          <p:cNvSpPr>
            <a:spLocks noGrp="1"/>
          </p:cNvSpPr>
          <p:nvPr>
            <p:ph type="sldNum" sz="quarter" idx="5"/>
          </p:nvPr>
        </p:nvSpPr>
        <p:spPr bwMode="auto">
          <a:noFill/>
          <a:ln>
            <a:miter lim="800000"/>
            <a:headEnd/>
            <a:tailEnd/>
          </a:ln>
        </p:spPr>
        <p:txBody>
          <a:bodyPr/>
          <a:lstStyle/>
          <a:p>
            <a:fld id="{3DC2A150-B62E-4DED-94CE-65E5327153AE}" type="slidenum">
              <a:rPr lang="uk-UA" altLang="uk-UA" smtClean="0"/>
              <a:pPr/>
              <a:t>21</a:t>
            </a:fld>
            <a:endParaRPr lang="uk-UA" altLang="uk-U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Образ слайда 1"/>
          <p:cNvSpPr>
            <a:spLocks noGrp="1" noRot="1" noChangeAspect="1" noTextEdit="1"/>
          </p:cNvSpPr>
          <p:nvPr>
            <p:ph type="sldImg"/>
          </p:nvPr>
        </p:nvSpPr>
        <p:spPr bwMode="auto">
          <a:noFill/>
          <a:ln>
            <a:solidFill>
              <a:srgbClr val="000000"/>
            </a:solidFill>
            <a:miter lim="800000"/>
            <a:headEnd/>
            <a:tailEnd/>
          </a:ln>
        </p:spPr>
      </p:sp>
      <p:sp>
        <p:nvSpPr>
          <p:cNvPr id="1372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37220" name="Номер слайда 3"/>
          <p:cNvSpPr>
            <a:spLocks noGrp="1"/>
          </p:cNvSpPr>
          <p:nvPr>
            <p:ph type="sldNum" sz="quarter" idx="5"/>
          </p:nvPr>
        </p:nvSpPr>
        <p:spPr bwMode="auto">
          <a:noFill/>
          <a:ln>
            <a:miter lim="800000"/>
            <a:headEnd/>
            <a:tailEnd/>
          </a:ln>
        </p:spPr>
        <p:txBody>
          <a:bodyPr/>
          <a:lstStyle/>
          <a:p>
            <a:fld id="{5370C67E-1E66-49F8-B9E8-0D575555FD4D}" type="slidenum">
              <a:rPr lang="uk-UA" altLang="uk-UA" smtClean="0"/>
              <a:pPr/>
              <a:t>22</a:t>
            </a:fld>
            <a:endParaRPr lang="uk-UA" altLang="uk-U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Образ слайда 1"/>
          <p:cNvSpPr>
            <a:spLocks noGrp="1" noRot="1" noChangeAspect="1" noTextEdit="1"/>
          </p:cNvSpPr>
          <p:nvPr>
            <p:ph type="sldImg"/>
          </p:nvPr>
        </p:nvSpPr>
        <p:spPr bwMode="auto">
          <a:noFill/>
          <a:ln>
            <a:solidFill>
              <a:srgbClr val="000000"/>
            </a:solidFill>
            <a:miter lim="800000"/>
            <a:headEnd/>
            <a:tailEnd/>
          </a:ln>
        </p:spPr>
      </p:sp>
      <p:sp>
        <p:nvSpPr>
          <p:cNvPr id="1300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30052" name="Номер слайда 3"/>
          <p:cNvSpPr>
            <a:spLocks noGrp="1"/>
          </p:cNvSpPr>
          <p:nvPr>
            <p:ph type="sldNum" sz="quarter" idx="5"/>
          </p:nvPr>
        </p:nvSpPr>
        <p:spPr bwMode="auto">
          <a:noFill/>
          <a:ln>
            <a:miter lim="800000"/>
            <a:headEnd/>
            <a:tailEnd/>
          </a:ln>
        </p:spPr>
        <p:txBody>
          <a:bodyPr/>
          <a:lstStyle/>
          <a:p>
            <a:fld id="{355510D9-3977-439C-BD0D-8B9E2002C35C}" type="slidenum">
              <a:rPr lang="uk-UA" altLang="uk-UA" smtClean="0"/>
              <a:pPr/>
              <a:t>23</a:t>
            </a:fld>
            <a:endParaRPr lang="uk-UA" altLang="uk-U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p:spPr>
      </p:sp>
      <p:sp>
        <p:nvSpPr>
          <p:cNvPr id="1382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38244" name="Номер слайда 3"/>
          <p:cNvSpPr>
            <a:spLocks noGrp="1"/>
          </p:cNvSpPr>
          <p:nvPr>
            <p:ph type="sldNum" sz="quarter" idx="5"/>
          </p:nvPr>
        </p:nvSpPr>
        <p:spPr bwMode="auto">
          <a:noFill/>
          <a:ln>
            <a:miter lim="800000"/>
            <a:headEnd/>
            <a:tailEnd/>
          </a:ln>
        </p:spPr>
        <p:txBody>
          <a:bodyPr/>
          <a:lstStyle/>
          <a:p>
            <a:fld id="{41E4D662-6AA2-42CC-B779-DD82C164C7CB}" type="slidenum">
              <a:rPr lang="uk-UA" altLang="uk-UA" smtClean="0"/>
              <a:pPr/>
              <a:t>24</a:t>
            </a:fld>
            <a:endParaRPr lang="uk-UA" altLang="uk-U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Образ слайда 1"/>
          <p:cNvSpPr>
            <a:spLocks noGrp="1" noRot="1" noChangeAspect="1" noTextEdit="1"/>
          </p:cNvSpPr>
          <p:nvPr>
            <p:ph type="sldImg"/>
          </p:nvPr>
        </p:nvSpPr>
        <p:spPr bwMode="auto">
          <a:noFill/>
          <a:ln>
            <a:solidFill>
              <a:srgbClr val="000000"/>
            </a:solidFill>
            <a:miter lim="800000"/>
            <a:headEnd/>
            <a:tailEnd/>
          </a:ln>
        </p:spPr>
      </p:sp>
      <p:sp>
        <p:nvSpPr>
          <p:cNvPr id="1392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39268" name="Номер слайда 3"/>
          <p:cNvSpPr>
            <a:spLocks noGrp="1"/>
          </p:cNvSpPr>
          <p:nvPr>
            <p:ph type="sldNum" sz="quarter" idx="5"/>
          </p:nvPr>
        </p:nvSpPr>
        <p:spPr bwMode="auto">
          <a:noFill/>
          <a:ln>
            <a:miter lim="800000"/>
            <a:headEnd/>
            <a:tailEnd/>
          </a:ln>
        </p:spPr>
        <p:txBody>
          <a:bodyPr/>
          <a:lstStyle/>
          <a:p>
            <a:fld id="{7F0215E8-F7CF-41F7-98D1-F13DCB660651}" type="slidenum">
              <a:rPr lang="uk-UA" altLang="uk-UA" smtClean="0"/>
              <a:pPr/>
              <a:t>25</a:t>
            </a:fld>
            <a:endParaRPr lang="uk-UA" altLang="uk-U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26</a:t>
            </a:fld>
            <a:endParaRPr lang="uk-UA" altLang="uk-U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27</a:t>
            </a:fld>
            <a:endParaRPr lang="uk-UA" altLang="uk-U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28</a:t>
            </a:fld>
            <a:endParaRPr lang="uk-UA" altLang="uk-U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29</a:t>
            </a:fld>
            <a:endParaRPr lang="uk-UA" alt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37892" name="Номер слайда 3"/>
          <p:cNvSpPr>
            <a:spLocks noGrp="1"/>
          </p:cNvSpPr>
          <p:nvPr>
            <p:ph type="sldNum" sz="quarter" idx="5"/>
          </p:nvPr>
        </p:nvSpPr>
        <p:spPr bwMode="auto">
          <a:noFill/>
          <a:ln>
            <a:miter lim="800000"/>
            <a:headEnd/>
            <a:tailEnd/>
          </a:ln>
        </p:spPr>
        <p:txBody>
          <a:bodyPr/>
          <a:lstStyle/>
          <a:p>
            <a:fld id="{DCB19BF7-C4D8-4C1B-8873-E76EE9F4668F}" type="slidenum">
              <a:rPr lang="uk-UA" altLang="uk-UA" smtClean="0"/>
              <a:pPr/>
              <a:t>3</a:t>
            </a:fld>
            <a:endParaRPr lang="uk-UA" altLang="uk-U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30</a:t>
            </a:fld>
            <a:endParaRPr lang="uk-UA" altLang="uk-U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31</a:t>
            </a:fld>
            <a:endParaRPr lang="uk-UA" altLang="uk-U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Образ слайда 1"/>
          <p:cNvSpPr>
            <a:spLocks noGrp="1" noRot="1" noChangeAspect="1" noTextEdit="1"/>
          </p:cNvSpPr>
          <p:nvPr>
            <p:ph type="sldImg"/>
          </p:nvPr>
        </p:nvSpPr>
        <p:spPr bwMode="auto">
          <a:noFill/>
          <a:ln>
            <a:solidFill>
              <a:srgbClr val="000000"/>
            </a:solidFill>
            <a:miter lim="800000"/>
            <a:headEnd/>
            <a:tailEnd/>
          </a:ln>
        </p:spPr>
      </p:sp>
      <p:sp>
        <p:nvSpPr>
          <p:cNvPr id="1423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2340" name="Номер слайда 3"/>
          <p:cNvSpPr>
            <a:spLocks noGrp="1"/>
          </p:cNvSpPr>
          <p:nvPr>
            <p:ph type="sldNum" sz="quarter" idx="5"/>
          </p:nvPr>
        </p:nvSpPr>
        <p:spPr bwMode="auto">
          <a:noFill/>
          <a:ln>
            <a:miter lim="800000"/>
            <a:headEnd/>
            <a:tailEnd/>
          </a:ln>
        </p:spPr>
        <p:txBody>
          <a:bodyPr/>
          <a:lstStyle/>
          <a:p>
            <a:fld id="{3CFC0CD9-94FE-4185-A169-47113BD2106D}" type="slidenum">
              <a:rPr lang="uk-UA" altLang="uk-UA" smtClean="0"/>
              <a:pPr/>
              <a:t>32</a:t>
            </a:fld>
            <a:endParaRPr lang="uk-UA" altLang="uk-U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33</a:t>
            </a:fld>
            <a:endParaRPr lang="uk-UA" altLang="uk-U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34</a:t>
            </a:fld>
            <a:endParaRPr lang="uk-UA" altLang="uk-U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35</a:t>
            </a:fld>
            <a:endParaRPr lang="uk-UA" altLang="uk-U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36</a:t>
            </a:fld>
            <a:endParaRPr lang="uk-UA" altLang="uk-U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37</a:t>
            </a:fld>
            <a:endParaRPr lang="uk-UA" altLang="uk-U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38</a:t>
            </a:fld>
            <a:endParaRPr lang="uk-UA" altLang="uk-U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39</a:t>
            </a:fld>
            <a:endParaRPr lang="uk-UA" altLang="uk-U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37892" name="Номер слайда 3"/>
          <p:cNvSpPr>
            <a:spLocks noGrp="1"/>
          </p:cNvSpPr>
          <p:nvPr>
            <p:ph type="sldNum" sz="quarter" idx="5"/>
          </p:nvPr>
        </p:nvSpPr>
        <p:spPr bwMode="auto">
          <a:noFill/>
          <a:ln>
            <a:miter lim="800000"/>
            <a:headEnd/>
            <a:tailEnd/>
          </a:ln>
        </p:spPr>
        <p:txBody>
          <a:bodyPr/>
          <a:lstStyle/>
          <a:p>
            <a:fld id="{DCB19BF7-C4D8-4C1B-8873-E76EE9F4668F}" type="slidenum">
              <a:rPr lang="uk-UA" altLang="uk-UA" smtClean="0"/>
              <a:pPr/>
              <a:t>4</a:t>
            </a:fld>
            <a:endParaRPr lang="uk-UA" altLang="uk-UA"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p:spPr>
      </p:sp>
      <p:sp>
        <p:nvSpPr>
          <p:cNvPr id="140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0292" name="Номер слайда 3"/>
          <p:cNvSpPr>
            <a:spLocks noGrp="1"/>
          </p:cNvSpPr>
          <p:nvPr>
            <p:ph type="sldNum" sz="quarter" idx="5"/>
          </p:nvPr>
        </p:nvSpPr>
        <p:spPr bwMode="auto">
          <a:noFill/>
          <a:ln>
            <a:miter lim="800000"/>
            <a:headEnd/>
            <a:tailEnd/>
          </a:ln>
        </p:spPr>
        <p:txBody>
          <a:bodyPr/>
          <a:lstStyle/>
          <a:p>
            <a:fld id="{48A3F0B4-C00E-486F-A054-8A47BA68F367}" type="slidenum">
              <a:rPr lang="uk-UA" altLang="uk-UA" smtClean="0"/>
              <a:pPr/>
              <a:t>40</a:t>
            </a:fld>
            <a:endParaRPr lang="uk-UA" altLang="uk-U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Образ слайда 1"/>
          <p:cNvSpPr>
            <a:spLocks noGrp="1" noRot="1" noChangeAspect="1" noTextEdit="1"/>
          </p:cNvSpPr>
          <p:nvPr>
            <p:ph type="sldImg"/>
          </p:nvPr>
        </p:nvSpPr>
        <p:spPr bwMode="auto">
          <a:noFill/>
          <a:ln>
            <a:solidFill>
              <a:srgbClr val="000000"/>
            </a:solidFill>
            <a:miter lim="800000"/>
            <a:headEnd/>
            <a:tailEnd/>
          </a:ln>
        </p:spPr>
      </p:sp>
      <p:sp>
        <p:nvSpPr>
          <p:cNvPr id="1443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4388" name="Номер слайда 3"/>
          <p:cNvSpPr>
            <a:spLocks noGrp="1"/>
          </p:cNvSpPr>
          <p:nvPr>
            <p:ph type="sldNum" sz="quarter" idx="5"/>
          </p:nvPr>
        </p:nvSpPr>
        <p:spPr bwMode="auto">
          <a:noFill/>
          <a:ln>
            <a:miter lim="800000"/>
            <a:headEnd/>
            <a:tailEnd/>
          </a:ln>
        </p:spPr>
        <p:txBody>
          <a:bodyPr/>
          <a:lstStyle/>
          <a:p>
            <a:fld id="{75C12CA7-E396-493F-A06D-8A8E24F0A0F5}" type="slidenum">
              <a:rPr lang="uk-UA" altLang="uk-UA" smtClean="0"/>
              <a:pPr/>
              <a:t>41</a:t>
            </a:fld>
            <a:endParaRPr lang="uk-UA" altLang="uk-U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Образ слайда 1"/>
          <p:cNvSpPr>
            <a:spLocks noGrp="1" noRot="1" noChangeAspect="1" noTextEdit="1"/>
          </p:cNvSpPr>
          <p:nvPr>
            <p:ph type="sldImg"/>
          </p:nvPr>
        </p:nvSpPr>
        <p:spPr bwMode="auto">
          <a:noFill/>
          <a:ln>
            <a:solidFill>
              <a:srgbClr val="000000"/>
            </a:solidFill>
            <a:miter lim="800000"/>
            <a:headEnd/>
            <a:tailEnd/>
          </a:ln>
        </p:spPr>
      </p:sp>
      <p:sp>
        <p:nvSpPr>
          <p:cNvPr id="145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45412" name="Номер слайда 3"/>
          <p:cNvSpPr>
            <a:spLocks noGrp="1"/>
          </p:cNvSpPr>
          <p:nvPr>
            <p:ph type="sldNum" sz="quarter" idx="5"/>
          </p:nvPr>
        </p:nvSpPr>
        <p:spPr bwMode="auto">
          <a:noFill/>
          <a:ln>
            <a:miter lim="800000"/>
            <a:headEnd/>
            <a:tailEnd/>
          </a:ln>
        </p:spPr>
        <p:txBody>
          <a:bodyPr/>
          <a:lstStyle/>
          <a:p>
            <a:fld id="{F7DB6F80-F93B-475C-9A8E-62A7202F2144}" type="slidenum">
              <a:rPr lang="uk-UA" altLang="uk-UA" smtClean="0"/>
              <a:pPr/>
              <a:t>42</a:t>
            </a:fld>
            <a:endParaRPr lang="uk-UA" altLang="uk-U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Образ слайда 1"/>
          <p:cNvSpPr>
            <a:spLocks noGrp="1" noRot="1" noChangeAspect="1" noTextEdit="1"/>
          </p:cNvSpPr>
          <p:nvPr>
            <p:ph type="sldImg"/>
          </p:nvPr>
        </p:nvSpPr>
        <p:spPr bwMode="auto">
          <a:noFill/>
          <a:ln>
            <a:solidFill>
              <a:srgbClr val="000000"/>
            </a:solidFill>
            <a:miter lim="800000"/>
            <a:headEnd/>
            <a:tailEnd/>
          </a:ln>
        </p:spPr>
      </p:sp>
      <p:sp>
        <p:nvSpPr>
          <p:cNvPr id="1198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19812" name="Номер слайда 3"/>
          <p:cNvSpPr>
            <a:spLocks noGrp="1"/>
          </p:cNvSpPr>
          <p:nvPr>
            <p:ph type="sldNum" sz="quarter" idx="5"/>
          </p:nvPr>
        </p:nvSpPr>
        <p:spPr bwMode="auto">
          <a:noFill/>
          <a:ln>
            <a:miter lim="800000"/>
            <a:headEnd/>
            <a:tailEnd/>
          </a:ln>
        </p:spPr>
        <p:txBody>
          <a:bodyPr/>
          <a:lstStyle/>
          <a:p>
            <a:fld id="{7E0D2F85-7BCE-44E0-869F-305485395096}" type="slidenum">
              <a:rPr lang="uk-UA" altLang="uk-UA" smtClean="0"/>
              <a:pPr/>
              <a:t>43</a:t>
            </a:fld>
            <a:endParaRPr lang="uk-UA" altLang="uk-U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45060" name="Номер слайда 3"/>
          <p:cNvSpPr>
            <a:spLocks noGrp="1"/>
          </p:cNvSpPr>
          <p:nvPr>
            <p:ph type="sldNum" sz="quarter" idx="5"/>
          </p:nvPr>
        </p:nvSpPr>
        <p:spPr bwMode="auto">
          <a:noFill/>
          <a:ln>
            <a:miter lim="800000"/>
            <a:headEnd/>
            <a:tailEnd/>
          </a:ln>
        </p:spPr>
        <p:txBody>
          <a:bodyPr/>
          <a:lstStyle/>
          <a:p>
            <a:fld id="{C8025B5A-44E5-44C7-897E-6C00D65FA36A}" type="slidenum">
              <a:rPr lang="uk-UA" altLang="uk-UA" smtClean="0"/>
              <a:pPr/>
              <a:t>44</a:t>
            </a:fld>
            <a:endParaRPr lang="uk-UA" altLang="uk-U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46084" name="Номер слайда 3"/>
          <p:cNvSpPr>
            <a:spLocks noGrp="1"/>
          </p:cNvSpPr>
          <p:nvPr>
            <p:ph type="sldNum" sz="quarter" idx="5"/>
          </p:nvPr>
        </p:nvSpPr>
        <p:spPr bwMode="auto">
          <a:noFill/>
          <a:ln>
            <a:miter lim="800000"/>
            <a:headEnd/>
            <a:tailEnd/>
          </a:ln>
        </p:spPr>
        <p:txBody>
          <a:bodyPr/>
          <a:lstStyle/>
          <a:p>
            <a:fld id="{F434C321-949D-4538-9AA1-5E1DD7905C07}" type="slidenum">
              <a:rPr lang="uk-UA" altLang="uk-UA" smtClean="0"/>
              <a:pPr/>
              <a:t>45</a:t>
            </a:fld>
            <a:endParaRPr lang="uk-UA" altLang="uk-U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47108" name="Номер слайда 3"/>
          <p:cNvSpPr>
            <a:spLocks noGrp="1"/>
          </p:cNvSpPr>
          <p:nvPr>
            <p:ph type="sldNum" sz="quarter" idx="5"/>
          </p:nvPr>
        </p:nvSpPr>
        <p:spPr bwMode="auto">
          <a:noFill/>
          <a:ln>
            <a:miter lim="800000"/>
            <a:headEnd/>
            <a:tailEnd/>
          </a:ln>
        </p:spPr>
        <p:txBody>
          <a:bodyPr/>
          <a:lstStyle/>
          <a:p>
            <a:fld id="{5B8B7737-E9BE-402A-8072-FD6C5F55DE7B}" type="slidenum">
              <a:rPr lang="uk-UA" altLang="uk-UA" smtClean="0"/>
              <a:pPr/>
              <a:t>46</a:t>
            </a:fld>
            <a:endParaRPr lang="uk-UA" altLang="uk-U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48132" name="Номер слайда 3"/>
          <p:cNvSpPr>
            <a:spLocks noGrp="1"/>
          </p:cNvSpPr>
          <p:nvPr>
            <p:ph type="sldNum" sz="quarter" idx="5"/>
          </p:nvPr>
        </p:nvSpPr>
        <p:spPr bwMode="auto">
          <a:noFill/>
          <a:ln>
            <a:miter lim="800000"/>
            <a:headEnd/>
            <a:tailEnd/>
          </a:ln>
        </p:spPr>
        <p:txBody>
          <a:bodyPr/>
          <a:lstStyle/>
          <a:p>
            <a:fld id="{D036113C-AAA3-4969-8426-0812DF52AA0D}" type="slidenum">
              <a:rPr lang="uk-UA" altLang="uk-UA" smtClean="0"/>
              <a:pPr/>
              <a:t>47</a:t>
            </a:fld>
            <a:endParaRPr lang="uk-UA" altLang="uk-UA"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49156" name="Номер слайда 3"/>
          <p:cNvSpPr>
            <a:spLocks noGrp="1"/>
          </p:cNvSpPr>
          <p:nvPr>
            <p:ph type="sldNum" sz="quarter" idx="5"/>
          </p:nvPr>
        </p:nvSpPr>
        <p:spPr bwMode="auto">
          <a:noFill/>
          <a:ln>
            <a:miter lim="800000"/>
            <a:headEnd/>
            <a:tailEnd/>
          </a:ln>
        </p:spPr>
        <p:txBody>
          <a:bodyPr/>
          <a:lstStyle/>
          <a:p>
            <a:fld id="{9AABBAB8-C8C7-48B9-8AA9-66C2F6E8A434}" type="slidenum">
              <a:rPr lang="uk-UA" altLang="uk-UA" smtClean="0"/>
              <a:pPr/>
              <a:t>48</a:t>
            </a:fld>
            <a:endParaRPr lang="uk-UA" altLang="uk-UA"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0180" name="Номер слайда 3"/>
          <p:cNvSpPr>
            <a:spLocks noGrp="1"/>
          </p:cNvSpPr>
          <p:nvPr>
            <p:ph type="sldNum" sz="quarter" idx="5"/>
          </p:nvPr>
        </p:nvSpPr>
        <p:spPr bwMode="auto">
          <a:noFill/>
          <a:ln>
            <a:miter lim="800000"/>
            <a:headEnd/>
            <a:tailEnd/>
          </a:ln>
        </p:spPr>
        <p:txBody>
          <a:bodyPr/>
          <a:lstStyle/>
          <a:p>
            <a:fld id="{37631BFE-0EBF-4D47-A824-FB4948168FE6}" type="slidenum">
              <a:rPr lang="uk-UA" altLang="uk-UA" smtClean="0"/>
              <a:pPr/>
              <a:t>49</a:t>
            </a:fld>
            <a:endParaRPr lang="uk-UA" altLang="uk-U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Образ слайда 1"/>
          <p:cNvSpPr>
            <a:spLocks noGrp="1" noRot="1" noChangeAspect="1" noTextEdit="1"/>
          </p:cNvSpPr>
          <p:nvPr>
            <p:ph type="sldImg"/>
          </p:nvPr>
        </p:nvSpPr>
        <p:spPr bwMode="auto">
          <a:noFill/>
          <a:ln>
            <a:solidFill>
              <a:srgbClr val="000000"/>
            </a:solidFill>
            <a:miter lim="800000"/>
            <a:headEnd/>
            <a:tailEnd/>
          </a:ln>
        </p:spPr>
      </p:sp>
      <p:sp>
        <p:nvSpPr>
          <p:cNvPr id="1198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19812" name="Номер слайда 3"/>
          <p:cNvSpPr>
            <a:spLocks noGrp="1"/>
          </p:cNvSpPr>
          <p:nvPr>
            <p:ph type="sldNum" sz="quarter" idx="5"/>
          </p:nvPr>
        </p:nvSpPr>
        <p:spPr bwMode="auto">
          <a:noFill/>
          <a:ln>
            <a:miter lim="800000"/>
            <a:headEnd/>
            <a:tailEnd/>
          </a:ln>
        </p:spPr>
        <p:txBody>
          <a:bodyPr/>
          <a:lstStyle/>
          <a:p>
            <a:fld id="{7E0D2F85-7BCE-44E0-869F-305485395096}" type="slidenum">
              <a:rPr lang="uk-UA" altLang="uk-UA" smtClean="0"/>
              <a:pPr/>
              <a:t>5</a:t>
            </a:fld>
            <a:endParaRPr lang="uk-UA" altLang="uk-UA"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1204" name="Номер слайда 3"/>
          <p:cNvSpPr>
            <a:spLocks noGrp="1"/>
          </p:cNvSpPr>
          <p:nvPr>
            <p:ph type="sldNum" sz="quarter" idx="5"/>
          </p:nvPr>
        </p:nvSpPr>
        <p:spPr bwMode="auto">
          <a:noFill/>
          <a:ln>
            <a:miter lim="800000"/>
            <a:headEnd/>
            <a:tailEnd/>
          </a:ln>
        </p:spPr>
        <p:txBody>
          <a:bodyPr/>
          <a:lstStyle/>
          <a:p>
            <a:fld id="{79A7ED7F-E716-4954-AFCD-C58F34C5B0A6}" type="slidenum">
              <a:rPr lang="uk-UA" altLang="uk-UA" smtClean="0"/>
              <a:pPr/>
              <a:t>50</a:t>
            </a:fld>
            <a:endParaRPr lang="uk-UA" altLang="uk-UA"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2228" name="Номер слайда 3"/>
          <p:cNvSpPr>
            <a:spLocks noGrp="1"/>
          </p:cNvSpPr>
          <p:nvPr>
            <p:ph type="sldNum" sz="quarter" idx="5"/>
          </p:nvPr>
        </p:nvSpPr>
        <p:spPr bwMode="auto">
          <a:noFill/>
          <a:ln>
            <a:miter lim="800000"/>
            <a:headEnd/>
            <a:tailEnd/>
          </a:ln>
        </p:spPr>
        <p:txBody>
          <a:bodyPr/>
          <a:lstStyle/>
          <a:p>
            <a:fld id="{BC2CD5A8-2AB8-49AD-BFCD-0938026B57BF}" type="slidenum">
              <a:rPr lang="uk-UA" altLang="uk-UA" smtClean="0"/>
              <a:pPr/>
              <a:t>51</a:t>
            </a:fld>
            <a:endParaRPr lang="uk-UA" altLang="uk-UA"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2228" name="Номер слайда 3"/>
          <p:cNvSpPr>
            <a:spLocks noGrp="1"/>
          </p:cNvSpPr>
          <p:nvPr>
            <p:ph type="sldNum" sz="quarter" idx="5"/>
          </p:nvPr>
        </p:nvSpPr>
        <p:spPr bwMode="auto">
          <a:noFill/>
          <a:ln>
            <a:miter lim="800000"/>
            <a:headEnd/>
            <a:tailEnd/>
          </a:ln>
        </p:spPr>
        <p:txBody>
          <a:bodyPr/>
          <a:lstStyle/>
          <a:p>
            <a:fld id="{BC2CD5A8-2AB8-49AD-BFCD-0938026B57BF}" type="slidenum">
              <a:rPr lang="uk-UA" altLang="uk-UA" smtClean="0"/>
              <a:pPr/>
              <a:t>52</a:t>
            </a:fld>
            <a:endParaRPr lang="uk-UA" altLang="uk-UA"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2228" name="Номер слайда 3"/>
          <p:cNvSpPr>
            <a:spLocks noGrp="1"/>
          </p:cNvSpPr>
          <p:nvPr>
            <p:ph type="sldNum" sz="quarter" idx="5"/>
          </p:nvPr>
        </p:nvSpPr>
        <p:spPr bwMode="auto">
          <a:noFill/>
          <a:ln>
            <a:miter lim="800000"/>
            <a:headEnd/>
            <a:tailEnd/>
          </a:ln>
        </p:spPr>
        <p:txBody>
          <a:bodyPr/>
          <a:lstStyle/>
          <a:p>
            <a:fld id="{BC2CD5A8-2AB8-49AD-BFCD-0938026B57BF}" type="slidenum">
              <a:rPr lang="uk-UA" altLang="uk-UA" smtClean="0"/>
              <a:pPr/>
              <a:t>53</a:t>
            </a:fld>
            <a:endParaRPr lang="uk-UA" altLang="uk-UA"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2228" name="Номер слайда 3"/>
          <p:cNvSpPr>
            <a:spLocks noGrp="1"/>
          </p:cNvSpPr>
          <p:nvPr>
            <p:ph type="sldNum" sz="quarter" idx="5"/>
          </p:nvPr>
        </p:nvSpPr>
        <p:spPr bwMode="auto">
          <a:noFill/>
          <a:ln>
            <a:miter lim="800000"/>
            <a:headEnd/>
            <a:tailEnd/>
          </a:ln>
        </p:spPr>
        <p:txBody>
          <a:bodyPr/>
          <a:lstStyle/>
          <a:p>
            <a:fld id="{BC2CD5A8-2AB8-49AD-BFCD-0938026B57BF}" type="slidenum">
              <a:rPr lang="uk-UA" altLang="uk-UA" smtClean="0"/>
              <a:pPr/>
              <a:t>54</a:t>
            </a:fld>
            <a:endParaRPr lang="uk-UA" altLang="uk-UA"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2228" name="Номер слайда 3"/>
          <p:cNvSpPr>
            <a:spLocks noGrp="1"/>
          </p:cNvSpPr>
          <p:nvPr>
            <p:ph type="sldNum" sz="quarter" idx="5"/>
          </p:nvPr>
        </p:nvSpPr>
        <p:spPr bwMode="auto">
          <a:noFill/>
          <a:ln>
            <a:miter lim="800000"/>
            <a:headEnd/>
            <a:tailEnd/>
          </a:ln>
        </p:spPr>
        <p:txBody>
          <a:bodyPr/>
          <a:lstStyle/>
          <a:p>
            <a:fld id="{BC2CD5A8-2AB8-49AD-BFCD-0938026B57BF}" type="slidenum">
              <a:rPr lang="uk-UA" altLang="uk-UA" smtClean="0"/>
              <a:pPr/>
              <a:t>55</a:t>
            </a:fld>
            <a:endParaRPr lang="uk-UA" altLang="uk-UA"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2228" name="Номер слайда 3"/>
          <p:cNvSpPr>
            <a:spLocks noGrp="1"/>
          </p:cNvSpPr>
          <p:nvPr>
            <p:ph type="sldNum" sz="quarter" idx="5"/>
          </p:nvPr>
        </p:nvSpPr>
        <p:spPr bwMode="auto">
          <a:noFill/>
          <a:ln>
            <a:miter lim="800000"/>
            <a:headEnd/>
            <a:tailEnd/>
          </a:ln>
        </p:spPr>
        <p:txBody>
          <a:bodyPr/>
          <a:lstStyle/>
          <a:p>
            <a:fld id="{BC2CD5A8-2AB8-49AD-BFCD-0938026B57BF}" type="slidenum">
              <a:rPr lang="uk-UA" altLang="uk-UA" smtClean="0"/>
              <a:pPr/>
              <a:t>56</a:t>
            </a:fld>
            <a:endParaRPr lang="uk-UA" altLang="uk-UA"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2228" name="Номер слайда 3"/>
          <p:cNvSpPr>
            <a:spLocks noGrp="1"/>
          </p:cNvSpPr>
          <p:nvPr>
            <p:ph type="sldNum" sz="quarter" idx="5"/>
          </p:nvPr>
        </p:nvSpPr>
        <p:spPr bwMode="auto">
          <a:noFill/>
          <a:ln>
            <a:miter lim="800000"/>
            <a:headEnd/>
            <a:tailEnd/>
          </a:ln>
        </p:spPr>
        <p:txBody>
          <a:bodyPr/>
          <a:lstStyle/>
          <a:p>
            <a:fld id="{BC2CD5A8-2AB8-49AD-BFCD-0938026B57BF}" type="slidenum">
              <a:rPr lang="uk-UA" altLang="uk-UA" smtClean="0"/>
              <a:pPr/>
              <a:t>57</a:t>
            </a:fld>
            <a:endParaRPr lang="uk-UA" altLang="uk-UA"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2228" name="Номер слайда 3"/>
          <p:cNvSpPr>
            <a:spLocks noGrp="1"/>
          </p:cNvSpPr>
          <p:nvPr>
            <p:ph type="sldNum" sz="quarter" idx="5"/>
          </p:nvPr>
        </p:nvSpPr>
        <p:spPr bwMode="auto">
          <a:noFill/>
          <a:ln>
            <a:miter lim="800000"/>
            <a:headEnd/>
            <a:tailEnd/>
          </a:ln>
        </p:spPr>
        <p:txBody>
          <a:bodyPr/>
          <a:lstStyle/>
          <a:p>
            <a:fld id="{BC2CD5A8-2AB8-49AD-BFCD-0938026B57BF}" type="slidenum">
              <a:rPr lang="uk-UA" altLang="uk-UA" smtClean="0"/>
              <a:pPr/>
              <a:t>58</a:t>
            </a:fld>
            <a:endParaRPr lang="uk-UA" altLang="uk-UA"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1204" name="Номер слайда 3"/>
          <p:cNvSpPr>
            <a:spLocks noGrp="1"/>
          </p:cNvSpPr>
          <p:nvPr>
            <p:ph type="sldNum" sz="quarter" idx="5"/>
          </p:nvPr>
        </p:nvSpPr>
        <p:spPr bwMode="auto">
          <a:noFill/>
          <a:ln>
            <a:miter lim="800000"/>
            <a:headEnd/>
            <a:tailEnd/>
          </a:ln>
        </p:spPr>
        <p:txBody>
          <a:bodyPr/>
          <a:lstStyle/>
          <a:p>
            <a:fld id="{79A7ED7F-E716-4954-AFCD-C58F34C5B0A6}" type="slidenum">
              <a:rPr lang="uk-UA" altLang="uk-UA" smtClean="0"/>
              <a:pPr/>
              <a:t>59</a:t>
            </a:fld>
            <a:endParaRPr lang="uk-UA" altLang="uk-U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Образ слайда 1"/>
          <p:cNvSpPr>
            <a:spLocks noGrp="1" noRot="1" noChangeAspect="1" noTextEdit="1"/>
          </p:cNvSpPr>
          <p:nvPr>
            <p:ph type="sldImg"/>
          </p:nvPr>
        </p:nvSpPr>
        <p:spPr bwMode="auto">
          <a:noFill/>
          <a:ln>
            <a:solidFill>
              <a:srgbClr val="000000"/>
            </a:solidFill>
            <a:miter lim="800000"/>
            <a:headEnd/>
            <a:tailEnd/>
          </a:ln>
        </p:spPr>
      </p:sp>
      <p:sp>
        <p:nvSpPr>
          <p:cNvPr id="1208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20836" name="Номер слайда 3"/>
          <p:cNvSpPr>
            <a:spLocks noGrp="1"/>
          </p:cNvSpPr>
          <p:nvPr>
            <p:ph type="sldNum" sz="quarter" idx="5"/>
          </p:nvPr>
        </p:nvSpPr>
        <p:spPr bwMode="auto">
          <a:noFill/>
          <a:ln>
            <a:miter lim="800000"/>
            <a:headEnd/>
            <a:tailEnd/>
          </a:ln>
        </p:spPr>
        <p:txBody>
          <a:bodyPr/>
          <a:lstStyle/>
          <a:p>
            <a:fld id="{A36FCF5C-B39A-439A-A327-69188AC40550}" type="slidenum">
              <a:rPr lang="uk-UA" altLang="uk-UA" smtClean="0"/>
              <a:pPr/>
              <a:t>6</a:t>
            </a:fld>
            <a:endParaRPr lang="uk-UA" altLang="uk-UA"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1204" name="Номер слайда 3"/>
          <p:cNvSpPr>
            <a:spLocks noGrp="1"/>
          </p:cNvSpPr>
          <p:nvPr>
            <p:ph type="sldNum" sz="quarter" idx="5"/>
          </p:nvPr>
        </p:nvSpPr>
        <p:spPr bwMode="auto">
          <a:noFill/>
          <a:ln>
            <a:miter lim="800000"/>
            <a:headEnd/>
            <a:tailEnd/>
          </a:ln>
        </p:spPr>
        <p:txBody>
          <a:bodyPr/>
          <a:lstStyle/>
          <a:p>
            <a:fld id="{79A7ED7F-E716-4954-AFCD-C58F34C5B0A6}" type="slidenum">
              <a:rPr lang="uk-UA" altLang="uk-UA" smtClean="0"/>
              <a:pPr/>
              <a:t>60</a:t>
            </a:fld>
            <a:endParaRPr lang="uk-UA" altLang="uk-UA"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02404" name="Номер слайда 3"/>
          <p:cNvSpPr>
            <a:spLocks noGrp="1"/>
          </p:cNvSpPr>
          <p:nvPr>
            <p:ph type="sldNum" sz="quarter" idx="5"/>
          </p:nvPr>
        </p:nvSpPr>
        <p:spPr bwMode="auto">
          <a:noFill/>
          <a:ln>
            <a:miter lim="800000"/>
            <a:headEnd/>
            <a:tailEnd/>
          </a:ln>
        </p:spPr>
        <p:txBody>
          <a:bodyPr/>
          <a:lstStyle/>
          <a:p>
            <a:fld id="{04AD6653-69B5-4AF6-8A3E-C07FA0DE855B}" type="slidenum">
              <a:rPr lang="uk-UA" altLang="uk-UA" smtClean="0"/>
              <a:pPr/>
              <a:t>61</a:t>
            </a:fld>
            <a:endParaRPr lang="uk-UA" altLang="uk-UA"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bwMode="auto">
          <a:noFill/>
          <a:ln>
            <a:solidFill>
              <a:srgbClr val="000000"/>
            </a:solidFill>
            <a:miter lim="800000"/>
            <a:headEnd/>
            <a:tailEnd/>
          </a:ln>
        </p:spPr>
      </p:sp>
      <p:sp>
        <p:nvSpPr>
          <p:cNvPr id="1034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03428" name="Номер слайда 3"/>
          <p:cNvSpPr>
            <a:spLocks noGrp="1"/>
          </p:cNvSpPr>
          <p:nvPr>
            <p:ph type="sldNum" sz="quarter" idx="5"/>
          </p:nvPr>
        </p:nvSpPr>
        <p:spPr bwMode="auto">
          <a:noFill/>
          <a:ln>
            <a:miter lim="800000"/>
            <a:headEnd/>
            <a:tailEnd/>
          </a:ln>
        </p:spPr>
        <p:txBody>
          <a:bodyPr/>
          <a:lstStyle/>
          <a:p>
            <a:fld id="{77E332EE-0F2E-4CB3-A7F2-5C19292D22B5}" type="slidenum">
              <a:rPr lang="uk-UA" altLang="uk-UA" smtClean="0"/>
              <a:pPr/>
              <a:t>62</a:t>
            </a:fld>
            <a:endParaRPr lang="uk-UA" altLang="uk-UA"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bwMode="auto">
          <a:noFill/>
          <a:ln>
            <a:solidFill>
              <a:srgbClr val="000000"/>
            </a:solidFill>
            <a:miter lim="800000"/>
            <a:headEnd/>
            <a:tailEnd/>
          </a:ln>
        </p:spPr>
      </p:sp>
      <p:sp>
        <p:nvSpPr>
          <p:cNvPr id="1044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04452" name="Номер слайда 3"/>
          <p:cNvSpPr>
            <a:spLocks noGrp="1"/>
          </p:cNvSpPr>
          <p:nvPr>
            <p:ph type="sldNum" sz="quarter" idx="5"/>
          </p:nvPr>
        </p:nvSpPr>
        <p:spPr bwMode="auto">
          <a:noFill/>
          <a:ln>
            <a:miter lim="800000"/>
            <a:headEnd/>
            <a:tailEnd/>
          </a:ln>
        </p:spPr>
        <p:txBody>
          <a:bodyPr/>
          <a:lstStyle/>
          <a:p>
            <a:fld id="{93BC9DF9-35B9-477B-A5AD-14B07EC517D8}" type="slidenum">
              <a:rPr lang="uk-UA" altLang="uk-UA" smtClean="0"/>
              <a:pPr/>
              <a:t>63</a:t>
            </a:fld>
            <a:endParaRPr lang="uk-UA" altLang="uk-UA"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05476" name="Номер слайда 3"/>
          <p:cNvSpPr>
            <a:spLocks noGrp="1"/>
          </p:cNvSpPr>
          <p:nvPr>
            <p:ph type="sldNum" sz="quarter" idx="5"/>
          </p:nvPr>
        </p:nvSpPr>
        <p:spPr bwMode="auto">
          <a:noFill/>
          <a:ln>
            <a:miter lim="800000"/>
            <a:headEnd/>
            <a:tailEnd/>
          </a:ln>
        </p:spPr>
        <p:txBody>
          <a:bodyPr/>
          <a:lstStyle/>
          <a:p>
            <a:fld id="{89A0B09C-58C7-40E6-B174-4D56E5F787EB}" type="slidenum">
              <a:rPr lang="uk-UA" altLang="uk-UA" smtClean="0"/>
              <a:pPr/>
              <a:t>64</a:t>
            </a:fld>
            <a:endParaRPr lang="uk-UA" altLang="uk-UA"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p:spPr>
      </p:sp>
      <p:sp>
        <p:nvSpPr>
          <p:cNvPr id="1064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06500" name="Номер слайда 3"/>
          <p:cNvSpPr>
            <a:spLocks noGrp="1"/>
          </p:cNvSpPr>
          <p:nvPr>
            <p:ph type="sldNum" sz="quarter" idx="5"/>
          </p:nvPr>
        </p:nvSpPr>
        <p:spPr bwMode="auto">
          <a:noFill/>
          <a:ln>
            <a:miter lim="800000"/>
            <a:headEnd/>
            <a:tailEnd/>
          </a:ln>
        </p:spPr>
        <p:txBody>
          <a:bodyPr/>
          <a:lstStyle/>
          <a:p>
            <a:fld id="{6D5C3DE7-A187-40AA-80B2-AC62B4D0AE6A}" type="slidenum">
              <a:rPr lang="uk-UA" altLang="uk-UA" smtClean="0"/>
              <a:pPr/>
              <a:t>65</a:t>
            </a:fld>
            <a:endParaRPr lang="uk-UA" altLang="uk-UA"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p:spPr>
      </p:sp>
      <p:sp>
        <p:nvSpPr>
          <p:cNvPr id="1075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07524" name="Номер слайда 3"/>
          <p:cNvSpPr>
            <a:spLocks noGrp="1"/>
          </p:cNvSpPr>
          <p:nvPr>
            <p:ph type="sldNum" sz="quarter" idx="5"/>
          </p:nvPr>
        </p:nvSpPr>
        <p:spPr bwMode="auto">
          <a:noFill/>
          <a:ln>
            <a:miter lim="800000"/>
            <a:headEnd/>
            <a:tailEnd/>
          </a:ln>
        </p:spPr>
        <p:txBody>
          <a:bodyPr/>
          <a:lstStyle/>
          <a:p>
            <a:fld id="{9B73B589-454A-48A1-BA93-64C0ACD5F578}" type="slidenum">
              <a:rPr lang="uk-UA" altLang="uk-UA" smtClean="0"/>
              <a:pPr/>
              <a:t>66</a:t>
            </a:fld>
            <a:endParaRPr lang="uk-UA" altLang="uk-UA"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08548" name="Номер слайда 3"/>
          <p:cNvSpPr>
            <a:spLocks noGrp="1"/>
          </p:cNvSpPr>
          <p:nvPr>
            <p:ph type="sldNum" sz="quarter" idx="5"/>
          </p:nvPr>
        </p:nvSpPr>
        <p:spPr bwMode="auto">
          <a:noFill/>
          <a:ln>
            <a:miter lim="800000"/>
            <a:headEnd/>
            <a:tailEnd/>
          </a:ln>
        </p:spPr>
        <p:txBody>
          <a:bodyPr/>
          <a:lstStyle/>
          <a:p>
            <a:fld id="{25B94E13-C4B9-4802-AFEB-C79DCDDBFE1D}" type="slidenum">
              <a:rPr lang="uk-UA" altLang="uk-UA" smtClean="0"/>
              <a:pPr/>
              <a:t>67</a:t>
            </a:fld>
            <a:endParaRPr lang="uk-UA" altLang="uk-UA"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noFill/>
          <a:ln>
            <a:solidFill>
              <a:srgbClr val="000000"/>
            </a:solidFill>
            <a:miter lim="800000"/>
            <a:headEnd/>
            <a:tailEnd/>
          </a:ln>
        </p:spPr>
      </p:sp>
      <p:sp>
        <p:nvSpPr>
          <p:cNvPr id="1095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09572" name="Номер слайда 3"/>
          <p:cNvSpPr>
            <a:spLocks noGrp="1"/>
          </p:cNvSpPr>
          <p:nvPr>
            <p:ph type="sldNum" sz="quarter" idx="5"/>
          </p:nvPr>
        </p:nvSpPr>
        <p:spPr bwMode="auto">
          <a:noFill/>
          <a:ln>
            <a:miter lim="800000"/>
            <a:headEnd/>
            <a:tailEnd/>
          </a:ln>
        </p:spPr>
        <p:txBody>
          <a:bodyPr/>
          <a:lstStyle/>
          <a:p>
            <a:fld id="{C7E5387D-8A04-4673-BC5C-9F55AC8E565E}" type="slidenum">
              <a:rPr lang="uk-UA" altLang="uk-UA" smtClean="0"/>
              <a:pPr/>
              <a:t>68</a:t>
            </a:fld>
            <a:endParaRPr lang="uk-UA" altLang="uk-UA"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noFill/>
          <a:ln>
            <a:solidFill>
              <a:srgbClr val="000000"/>
            </a:solidFill>
            <a:miter lim="800000"/>
            <a:headEnd/>
            <a:tailEnd/>
          </a:ln>
        </p:spPr>
      </p:sp>
      <p:sp>
        <p:nvSpPr>
          <p:cNvPr id="1105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10596" name="Номер слайда 3"/>
          <p:cNvSpPr>
            <a:spLocks noGrp="1"/>
          </p:cNvSpPr>
          <p:nvPr>
            <p:ph type="sldNum" sz="quarter" idx="5"/>
          </p:nvPr>
        </p:nvSpPr>
        <p:spPr bwMode="auto">
          <a:noFill/>
          <a:ln>
            <a:miter lim="800000"/>
            <a:headEnd/>
            <a:tailEnd/>
          </a:ln>
        </p:spPr>
        <p:txBody>
          <a:bodyPr/>
          <a:lstStyle/>
          <a:p>
            <a:fld id="{0216C369-E679-48DC-95C6-C29CD37D56C7}" type="slidenum">
              <a:rPr lang="uk-UA" altLang="uk-UA" smtClean="0"/>
              <a:pPr/>
              <a:t>69</a:t>
            </a:fld>
            <a:endParaRPr lang="uk-UA" altLang="uk-U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Образ слайда 1"/>
          <p:cNvSpPr>
            <a:spLocks noGrp="1" noRot="1" noChangeAspect="1" noTextEdit="1"/>
          </p:cNvSpPr>
          <p:nvPr>
            <p:ph type="sldImg"/>
          </p:nvPr>
        </p:nvSpPr>
        <p:spPr bwMode="auto">
          <a:noFill/>
          <a:ln>
            <a:solidFill>
              <a:srgbClr val="000000"/>
            </a:solidFill>
            <a:miter lim="800000"/>
            <a:headEnd/>
            <a:tailEnd/>
          </a:ln>
        </p:spPr>
      </p:sp>
      <p:sp>
        <p:nvSpPr>
          <p:cNvPr id="1218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21860" name="Номер слайда 3"/>
          <p:cNvSpPr>
            <a:spLocks noGrp="1"/>
          </p:cNvSpPr>
          <p:nvPr>
            <p:ph type="sldNum" sz="quarter" idx="5"/>
          </p:nvPr>
        </p:nvSpPr>
        <p:spPr bwMode="auto">
          <a:noFill/>
          <a:ln>
            <a:miter lim="800000"/>
            <a:headEnd/>
            <a:tailEnd/>
          </a:ln>
        </p:spPr>
        <p:txBody>
          <a:bodyPr/>
          <a:lstStyle/>
          <a:p>
            <a:fld id="{EA49401C-2F94-4C51-A2F9-54E34B8322A8}" type="slidenum">
              <a:rPr lang="uk-UA" altLang="uk-UA" smtClean="0"/>
              <a:pPr/>
              <a:t>7</a:t>
            </a:fld>
            <a:endParaRPr lang="uk-UA" altLang="uk-UA"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bwMode="auto">
          <a:noFill/>
          <a:ln>
            <a:solidFill>
              <a:srgbClr val="000000"/>
            </a:solidFill>
            <a:miter lim="800000"/>
            <a:headEnd/>
            <a:tailEnd/>
          </a:ln>
        </p:spPr>
      </p:sp>
      <p:sp>
        <p:nvSpPr>
          <p:cNvPr id="1116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11620" name="Номер слайда 3"/>
          <p:cNvSpPr>
            <a:spLocks noGrp="1"/>
          </p:cNvSpPr>
          <p:nvPr>
            <p:ph type="sldNum" sz="quarter" idx="5"/>
          </p:nvPr>
        </p:nvSpPr>
        <p:spPr bwMode="auto">
          <a:noFill/>
          <a:ln>
            <a:miter lim="800000"/>
            <a:headEnd/>
            <a:tailEnd/>
          </a:ln>
        </p:spPr>
        <p:txBody>
          <a:bodyPr/>
          <a:lstStyle/>
          <a:p>
            <a:fld id="{0EB9F655-20C2-4066-BD3B-DE1CA692BADC}" type="slidenum">
              <a:rPr lang="uk-UA" altLang="uk-UA" smtClean="0"/>
              <a:pPr/>
              <a:t>70</a:t>
            </a:fld>
            <a:endParaRPr lang="uk-UA" altLang="uk-UA"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noFill/>
          <a:ln>
            <a:solidFill>
              <a:srgbClr val="000000"/>
            </a:solidFill>
            <a:miter lim="800000"/>
            <a:headEnd/>
            <a:tailEnd/>
          </a:ln>
        </p:spPr>
      </p:sp>
      <p:sp>
        <p:nvSpPr>
          <p:cNvPr id="1126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12644" name="Номер слайда 3"/>
          <p:cNvSpPr>
            <a:spLocks noGrp="1"/>
          </p:cNvSpPr>
          <p:nvPr>
            <p:ph type="sldNum" sz="quarter" idx="5"/>
          </p:nvPr>
        </p:nvSpPr>
        <p:spPr bwMode="auto">
          <a:noFill/>
          <a:ln>
            <a:miter lim="800000"/>
            <a:headEnd/>
            <a:tailEnd/>
          </a:ln>
        </p:spPr>
        <p:txBody>
          <a:bodyPr/>
          <a:lstStyle/>
          <a:p>
            <a:fld id="{59A0F26A-405D-4034-A93C-D108FC2CE40D}" type="slidenum">
              <a:rPr lang="uk-UA" altLang="uk-UA" smtClean="0"/>
              <a:pPr/>
              <a:t>71</a:t>
            </a:fld>
            <a:endParaRPr lang="uk-UA" altLang="uk-UA"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bwMode="auto">
          <a:noFill/>
          <a:ln>
            <a:solidFill>
              <a:srgbClr val="000000"/>
            </a:solidFill>
            <a:miter lim="800000"/>
            <a:headEnd/>
            <a:tailEnd/>
          </a:ln>
        </p:spPr>
      </p:sp>
      <p:sp>
        <p:nvSpPr>
          <p:cNvPr id="1136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13668" name="Номер слайда 3"/>
          <p:cNvSpPr>
            <a:spLocks noGrp="1"/>
          </p:cNvSpPr>
          <p:nvPr>
            <p:ph type="sldNum" sz="quarter" idx="5"/>
          </p:nvPr>
        </p:nvSpPr>
        <p:spPr bwMode="auto">
          <a:noFill/>
          <a:ln>
            <a:miter lim="800000"/>
            <a:headEnd/>
            <a:tailEnd/>
          </a:ln>
        </p:spPr>
        <p:txBody>
          <a:bodyPr/>
          <a:lstStyle/>
          <a:p>
            <a:fld id="{944D348F-7805-4127-863E-E2C76DE71F02}" type="slidenum">
              <a:rPr lang="uk-UA" altLang="uk-UA" smtClean="0"/>
              <a:pPr/>
              <a:t>72</a:t>
            </a:fld>
            <a:endParaRPr lang="uk-UA" altLang="uk-UA"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bwMode="auto">
          <a:noFill/>
          <a:ln>
            <a:solidFill>
              <a:srgbClr val="000000"/>
            </a:solidFill>
            <a:miter lim="800000"/>
            <a:headEnd/>
            <a:tailEnd/>
          </a:ln>
        </p:spPr>
      </p:sp>
      <p:sp>
        <p:nvSpPr>
          <p:cNvPr id="1146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14692" name="Номер слайда 3"/>
          <p:cNvSpPr>
            <a:spLocks noGrp="1"/>
          </p:cNvSpPr>
          <p:nvPr>
            <p:ph type="sldNum" sz="quarter" idx="5"/>
          </p:nvPr>
        </p:nvSpPr>
        <p:spPr bwMode="auto">
          <a:noFill/>
          <a:ln>
            <a:miter lim="800000"/>
            <a:headEnd/>
            <a:tailEnd/>
          </a:ln>
        </p:spPr>
        <p:txBody>
          <a:bodyPr/>
          <a:lstStyle/>
          <a:p>
            <a:fld id="{B0BE3E82-3BAF-42A1-AA01-312042B1638F}" type="slidenum">
              <a:rPr lang="uk-UA" altLang="uk-UA" smtClean="0"/>
              <a:pPr/>
              <a:t>73</a:t>
            </a:fld>
            <a:endParaRPr lang="uk-UA" altLang="uk-UA"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раз слайда 1"/>
          <p:cNvSpPr>
            <a:spLocks noGrp="1" noRot="1" noChangeAspect="1" noTextEdit="1"/>
          </p:cNvSpPr>
          <p:nvPr>
            <p:ph type="sldImg"/>
          </p:nvPr>
        </p:nvSpPr>
        <p:spPr bwMode="auto">
          <a:noFill/>
          <a:ln>
            <a:solidFill>
              <a:srgbClr val="000000"/>
            </a:solidFill>
            <a:miter lim="800000"/>
            <a:headEnd/>
            <a:tailEnd/>
          </a:ln>
        </p:spPr>
      </p:sp>
      <p:sp>
        <p:nvSpPr>
          <p:cNvPr id="1157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15716" name="Номер слайда 3"/>
          <p:cNvSpPr>
            <a:spLocks noGrp="1"/>
          </p:cNvSpPr>
          <p:nvPr>
            <p:ph type="sldNum" sz="quarter" idx="5"/>
          </p:nvPr>
        </p:nvSpPr>
        <p:spPr bwMode="auto">
          <a:noFill/>
          <a:ln>
            <a:miter lim="800000"/>
            <a:headEnd/>
            <a:tailEnd/>
          </a:ln>
        </p:spPr>
        <p:txBody>
          <a:bodyPr/>
          <a:lstStyle/>
          <a:p>
            <a:fld id="{6B9A99B9-055A-4EEE-AA51-7B43B47E32E3}" type="slidenum">
              <a:rPr lang="uk-UA" altLang="uk-UA" smtClean="0"/>
              <a:pPr/>
              <a:t>74</a:t>
            </a:fld>
            <a:endParaRPr lang="uk-UA" altLang="uk-UA"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bwMode="auto">
          <a:noFill/>
          <a:ln>
            <a:solidFill>
              <a:srgbClr val="000000"/>
            </a:solidFill>
            <a:miter lim="800000"/>
            <a:headEnd/>
            <a:tailEnd/>
          </a:ln>
        </p:spPr>
      </p:sp>
      <p:sp>
        <p:nvSpPr>
          <p:cNvPr id="1167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16740" name="Номер слайда 3"/>
          <p:cNvSpPr>
            <a:spLocks noGrp="1"/>
          </p:cNvSpPr>
          <p:nvPr>
            <p:ph type="sldNum" sz="quarter" idx="5"/>
          </p:nvPr>
        </p:nvSpPr>
        <p:spPr bwMode="auto">
          <a:noFill/>
          <a:ln>
            <a:miter lim="800000"/>
            <a:headEnd/>
            <a:tailEnd/>
          </a:ln>
        </p:spPr>
        <p:txBody>
          <a:bodyPr/>
          <a:lstStyle/>
          <a:p>
            <a:fld id="{04B801CA-9CA9-4D62-B4DE-47CAE5671B11}" type="slidenum">
              <a:rPr lang="uk-UA" altLang="uk-UA" smtClean="0"/>
              <a:pPr/>
              <a:t>75</a:t>
            </a:fld>
            <a:endParaRPr lang="uk-UA" altLang="uk-UA"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Образ слайда 1"/>
          <p:cNvSpPr>
            <a:spLocks noGrp="1" noRot="1" noChangeAspect="1" noTextEdit="1"/>
          </p:cNvSpPr>
          <p:nvPr>
            <p:ph type="sldImg"/>
          </p:nvPr>
        </p:nvSpPr>
        <p:spPr bwMode="auto">
          <a:noFill/>
          <a:ln>
            <a:solidFill>
              <a:srgbClr val="000000"/>
            </a:solidFill>
            <a:miter lim="800000"/>
            <a:headEnd/>
            <a:tailEnd/>
          </a:ln>
        </p:spPr>
      </p:sp>
      <p:sp>
        <p:nvSpPr>
          <p:cNvPr id="1177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17764" name="Номер слайда 3"/>
          <p:cNvSpPr>
            <a:spLocks noGrp="1"/>
          </p:cNvSpPr>
          <p:nvPr>
            <p:ph type="sldNum" sz="quarter" idx="5"/>
          </p:nvPr>
        </p:nvSpPr>
        <p:spPr bwMode="auto">
          <a:noFill/>
          <a:ln>
            <a:miter lim="800000"/>
            <a:headEnd/>
            <a:tailEnd/>
          </a:ln>
        </p:spPr>
        <p:txBody>
          <a:bodyPr/>
          <a:lstStyle/>
          <a:p>
            <a:fld id="{DC763297-7E30-459D-A4C1-0558CB0B136B}" type="slidenum">
              <a:rPr lang="uk-UA" altLang="uk-UA" smtClean="0"/>
              <a:pPr/>
              <a:t>76</a:t>
            </a:fld>
            <a:endParaRPr lang="uk-UA" altLang="uk-UA"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Образ слайда 1"/>
          <p:cNvSpPr>
            <a:spLocks noGrp="1" noRot="1" noChangeAspect="1" noTextEdit="1"/>
          </p:cNvSpPr>
          <p:nvPr>
            <p:ph type="sldImg"/>
          </p:nvPr>
        </p:nvSpPr>
        <p:spPr bwMode="auto">
          <a:noFill/>
          <a:ln>
            <a:solidFill>
              <a:srgbClr val="000000"/>
            </a:solidFill>
            <a:miter lim="800000"/>
            <a:headEnd/>
            <a:tailEnd/>
          </a:ln>
        </p:spPr>
      </p:sp>
      <p:sp>
        <p:nvSpPr>
          <p:cNvPr id="1187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18788" name="Номер слайда 3"/>
          <p:cNvSpPr>
            <a:spLocks noGrp="1"/>
          </p:cNvSpPr>
          <p:nvPr>
            <p:ph type="sldNum" sz="quarter" idx="5"/>
          </p:nvPr>
        </p:nvSpPr>
        <p:spPr bwMode="auto">
          <a:noFill/>
          <a:ln>
            <a:miter lim="800000"/>
            <a:headEnd/>
            <a:tailEnd/>
          </a:ln>
        </p:spPr>
        <p:txBody>
          <a:bodyPr/>
          <a:lstStyle/>
          <a:p>
            <a:fld id="{1EAC027B-C803-4946-AF56-88FBC5E441B4}" type="slidenum">
              <a:rPr lang="uk-UA" altLang="uk-UA" smtClean="0"/>
              <a:pPr/>
              <a:t>77</a:t>
            </a:fld>
            <a:endParaRPr lang="uk-UA" altLang="uk-UA"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1204" name="Номер слайда 3"/>
          <p:cNvSpPr>
            <a:spLocks noGrp="1"/>
          </p:cNvSpPr>
          <p:nvPr>
            <p:ph type="sldNum" sz="quarter" idx="5"/>
          </p:nvPr>
        </p:nvSpPr>
        <p:spPr bwMode="auto">
          <a:noFill/>
          <a:ln>
            <a:miter lim="800000"/>
            <a:headEnd/>
            <a:tailEnd/>
          </a:ln>
        </p:spPr>
        <p:txBody>
          <a:bodyPr/>
          <a:lstStyle/>
          <a:p>
            <a:fld id="{79A7ED7F-E716-4954-AFCD-C58F34C5B0A6}" type="slidenum">
              <a:rPr lang="uk-UA" altLang="uk-UA" smtClean="0"/>
              <a:pPr/>
              <a:t>78</a:t>
            </a:fld>
            <a:endParaRPr lang="uk-UA" altLang="uk-UA"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1204" name="Номер слайда 3"/>
          <p:cNvSpPr>
            <a:spLocks noGrp="1"/>
          </p:cNvSpPr>
          <p:nvPr>
            <p:ph type="sldNum" sz="quarter" idx="5"/>
          </p:nvPr>
        </p:nvSpPr>
        <p:spPr bwMode="auto">
          <a:noFill/>
          <a:ln>
            <a:miter lim="800000"/>
            <a:headEnd/>
            <a:tailEnd/>
          </a:ln>
        </p:spPr>
        <p:txBody>
          <a:bodyPr/>
          <a:lstStyle/>
          <a:p>
            <a:fld id="{79A7ED7F-E716-4954-AFCD-C58F34C5B0A6}" type="slidenum">
              <a:rPr lang="uk-UA" altLang="uk-UA" smtClean="0"/>
              <a:pPr/>
              <a:t>79</a:t>
            </a:fld>
            <a:endParaRPr lang="uk-UA" altLang="uk-U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Образ слайда 1"/>
          <p:cNvSpPr>
            <a:spLocks noGrp="1" noRot="1" noChangeAspect="1" noTextEdit="1"/>
          </p:cNvSpPr>
          <p:nvPr>
            <p:ph type="sldImg"/>
          </p:nvPr>
        </p:nvSpPr>
        <p:spPr bwMode="auto">
          <a:noFill/>
          <a:ln>
            <a:solidFill>
              <a:srgbClr val="000000"/>
            </a:solidFill>
            <a:miter lim="800000"/>
            <a:headEnd/>
            <a:tailEnd/>
          </a:ln>
        </p:spPr>
      </p:sp>
      <p:sp>
        <p:nvSpPr>
          <p:cNvPr id="1228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22884" name="Номер слайда 3"/>
          <p:cNvSpPr>
            <a:spLocks noGrp="1"/>
          </p:cNvSpPr>
          <p:nvPr>
            <p:ph type="sldNum" sz="quarter" idx="5"/>
          </p:nvPr>
        </p:nvSpPr>
        <p:spPr bwMode="auto">
          <a:noFill/>
          <a:ln>
            <a:miter lim="800000"/>
            <a:headEnd/>
            <a:tailEnd/>
          </a:ln>
        </p:spPr>
        <p:txBody>
          <a:bodyPr/>
          <a:lstStyle/>
          <a:p>
            <a:fld id="{01A7B3E3-2C59-424A-95CF-5427E59361F5}" type="slidenum">
              <a:rPr lang="uk-UA" altLang="uk-UA" smtClean="0"/>
              <a:pPr/>
              <a:t>8</a:t>
            </a:fld>
            <a:endParaRPr lang="uk-UA" altLang="uk-UA"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1204" name="Номер слайда 3"/>
          <p:cNvSpPr>
            <a:spLocks noGrp="1"/>
          </p:cNvSpPr>
          <p:nvPr>
            <p:ph type="sldNum" sz="quarter" idx="5"/>
          </p:nvPr>
        </p:nvSpPr>
        <p:spPr bwMode="auto">
          <a:noFill/>
          <a:ln>
            <a:miter lim="800000"/>
            <a:headEnd/>
            <a:tailEnd/>
          </a:ln>
        </p:spPr>
        <p:txBody>
          <a:bodyPr/>
          <a:lstStyle/>
          <a:p>
            <a:fld id="{79A7ED7F-E716-4954-AFCD-C58F34C5B0A6}" type="slidenum">
              <a:rPr lang="uk-UA" altLang="uk-UA" smtClean="0"/>
              <a:pPr/>
              <a:t>80</a:t>
            </a:fld>
            <a:endParaRPr lang="uk-UA" altLang="uk-UA"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1204" name="Номер слайда 3"/>
          <p:cNvSpPr>
            <a:spLocks noGrp="1"/>
          </p:cNvSpPr>
          <p:nvPr>
            <p:ph type="sldNum" sz="quarter" idx="5"/>
          </p:nvPr>
        </p:nvSpPr>
        <p:spPr bwMode="auto">
          <a:noFill/>
          <a:ln>
            <a:miter lim="800000"/>
            <a:headEnd/>
            <a:tailEnd/>
          </a:ln>
        </p:spPr>
        <p:txBody>
          <a:bodyPr/>
          <a:lstStyle/>
          <a:p>
            <a:fld id="{79A7ED7F-E716-4954-AFCD-C58F34C5B0A6}" type="slidenum">
              <a:rPr lang="uk-UA" altLang="uk-UA" smtClean="0"/>
              <a:pPr/>
              <a:t>81</a:t>
            </a:fld>
            <a:endParaRPr lang="uk-UA" altLang="uk-UA"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1204" name="Номер слайда 3"/>
          <p:cNvSpPr>
            <a:spLocks noGrp="1"/>
          </p:cNvSpPr>
          <p:nvPr>
            <p:ph type="sldNum" sz="quarter" idx="5"/>
          </p:nvPr>
        </p:nvSpPr>
        <p:spPr bwMode="auto">
          <a:noFill/>
          <a:ln>
            <a:miter lim="800000"/>
            <a:headEnd/>
            <a:tailEnd/>
          </a:ln>
        </p:spPr>
        <p:txBody>
          <a:bodyPr/>
          <a:lstStyle/>
          <a:p>
            <a:fld id="{79A7ED7F-E716-4954-AFCD-C58F34C5B0A6}" type="slidenum">
              <a:rPr lang="uk-UA" altLang="uk-UA" smtClean="0"/>
              <a:pPr/>
              <a:t>82</a:t>
            </a:fld>
            <a:endParaRPr lang="uk-UA" altLang="uk-UA"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1204" name="Номер слайда 3"/>
          <p:cNvSpPr>
            <a:spLocks noGrp="1"/>
          </p:cNvSpPr>
          <p:nvPr>
            <p:ph type="sldNum" sz="quarter" idx="5"/>
          </p:nvPr>
        </p:nvSpPr>
        <p:spPr bwMode="auto">
          <a:noFill/>
          <a:ln>
            <a:miter lim="800000"/>
            <a:headEnd/>
            <a:tailEnd/>
          </a:ln>
        </p:spPr>
        <p:txBody>
          <a:bodyPr/>
          <a:lstStyle/>
          <a:p>
            <a:fld id="{79A7ED7F-E716-4954-AFCD-C58F34C5B0A6}" type="slidenum">
              <a:rPr lang="uk-UA" altLang="uk-UA" smtClean="0"/>
              <a:pPr/>
              <a:t>83</a:t>
            </a:fld>
            <a:endParaRPr lang="uk-UA" altLang="uk-UA"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51204" name="Номер слайда 3"/>
          <p:cNvSpPr>
            <a:spLocks noGrp="1"/>
          </p:cNvSpPr>
          <p:nvPr>
            <p:ph type="sldNum" sz="quarter" idx="5"/>
          </p:nvPr>
        </p:nvSpPr>
        <p:spPr bwMode="auto">
          <a:noFill/>
          <a:ln>
            <a:miter lim="800000"/>
            <a:headEnd/>
            <a:tailEnd/>
          </a:ln>
        </p:spPr>
        <p:txBody>
          <a:bodyPr/>
          <a:lstStyle/>
          <a:p>
            <a:fld id="{79A7ED7F-E716-4954-AFCD-C58F34C5B0A6}" type="slidenum">
              <a:rPr lang="uk-UA" altLang="uk-UA" smtClean="0"/>
              <a:pPr/>
              <a:t>84</a:t>
            </a:fld>
            <a:endParaRPr lang="uk-UA" altLang="uk-U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bwMode="auto">
          <a:noFill/>
          <a:ln>
            <a:solidFill>
              <a:srgbClr val="000000"/>
            </a:solidFill>
            <a:miter lim="800000"/>
            <a:headEnd/>
            <a:tailEnd/>
          </a:ln>
        </p:spPr>
      </p:sp>
      <p:sp>
        <p:nvSpPr>
          <p:cNvPr id="1239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uk-UA" smtClean="0"/>
          </a:p>
        </p:txBody>
      </p:sp>
      <p:sp>
        <p:nvSpPr>
          <p:cNvPr id="123908" name="Номер слайда 3"/>
          <p:cNvSpPr>
            <a:spLocks noGrp="1"/>
          </p:cNvSpPr>
          <p:nvPr>
            <p:ph type="sldNum" sz="quarter" idx="5"/>
          </p:nvPr>
        </p:nvSpPr>
        <p:spPr bwMode="auto">
          <a:noFill/>
          <a:ln>
            <a:miter lim="800000"/>
            <a:headEnd/>
            <a:tailEnd/>
          </a:ln>
        </p:spPr>
        <p:txBody>
          <a:bodyPr/>
          <a:lstStyle/>
          <a:p>
            <a:fld id="{36252F42-13B9-4CC9-BABF-F0A0D32E18D9}" type="slidenum">
              <a:rPr lang="uk-UA" altLang="uk-UA" smtClean="0"/>
              <a:pPr/>
              <a:t>9</a:t>
            </a:fld>
            <a:endParaRPr lang="uk-UA" alt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Дата 3"/>
          <p:cNvSpPr>
            <a:spLocks noGrp="1"/>
          </p:cNvSpPr>
          <p:nvPr>
            <p:ph type="dt" sz="half" idx="10"/>
          </p:nvPr>
        </p:nvSpPr>
        <p:spPr/>
        <p:txBody>
          <a:bodyPr/>
          <a:lstStyle>
            <a:lvl1pPr>
              <a:defRPr/>
            </a:lvl1pPr>
          </a:lstStyle>
          <a:p>
            <a:pPr>
              <a:defRPr/>
            </a:pPr>
            <a:fld id="{5135D81E-2CD3-45A6-90BD-FCDDEA3F5BCF}" type="datetime1">
              <a:rPr lang="uk-UA"/>
              <a:pPr>
                <a:defRPr/>
              </a:pPr>
              <a:t>18.12.2019</a:t>
            </a:fld>
            <a:endParaRPr lang="uk-UA"/>
          </a:p>
        </p:txBody>
      </p:sp>
      <p:sp>
        <p:nvSpPr>
          <p:cNvPr id="5" name="Нижний колонтитул 4"/>
          <p:cNvSpPr>
            <a:spLocks noGrp="1"/>
          </p:cNvSpPr>
          <p:nvPr>
            <p:ph type="ftr" sz="quarter" idx="11"/>
          </p:nvPr>
        </p:nvSpPr>
        <p:spPr/>
        <p:txBody>
          <a:bodyPr/>
          <a:lstStyle>
            <a:lvl1pPr>
              <a:defRPr/>
            </a:lvl1pPr>
          </a:lstStyle>
          <a:p>
            <a:pPr>
              <a:defRPr/>
            </a:pPr>
            <a:r>
              <a:rPr lang="ru-RU"/>
              <a:t>ВІЗУАЛЬНА ІДЕНТИФІКАЦІЯ ЛЬВІВСЬКОЇ ПОЛІТЕХНІКИ</a:t>
            </a:r>
            <a:endParaRPr lang="uk-UA"/>
          </a:p>
        </p:txBody>
      </p:sp>
      <p:sp>
        <p:nvSpPr>
          <p:cNvPr id="6" name="Номер слайда 5"/>
          <p:cNvSpPr>
            <a:spLocks noGrp="1"/>
          </p:cNvSpPr>
          <p:nvPr>
            <p:ph type="sldNum" sz="quarter" idx="12"/>
          </p:nvPr>
        </p:nvSpPr>
        <p:spPr/>
        <p:txBody>
          <a:bodyPr/>
          <a:lstStyle>
            <a:lvl1pPr>
              <a:defRPr/>
            </a:lvl1pPr>
          </a:lstStyle>
          <a:p>
            <a:pPr>
              <a:defRPr/>
            </a:pPr>
            <a:fld id="{0308906D-591D-48E8-A06E-673F3FED5588}" type="slidenum">
              <a:rPr lang="uk-UA" altLang="uk-UA"/>
              <a:pPr>
                <a:defRPr/>
              </a:pPr>
              <a:t>‹#›</a:t>
            </a:fld>
            <a:endParaRPr lang="uk-UA" alt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Вертикальный текст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Дата 3"/>
          <p:cNvSpPr>
            <a:spLocks noGrp="1"/>
          </p:cNvSpPr>
          <p:nvPr>
            <p:ph type="dt" sz="half" idx="10"/>
          </p:nvPr>
        </p:nvSpPr>
        <p:spPr/>
        <p:txBody>
          <a:bodyPr/>
          <a:lstStyle>
            <a:lvl1pPr>
              <a:defRPr/>
            </a:lvl1pPr>
          </a:lstStyle>
          <a:p>
            <a:pPr>
              <a:defRPr/>
            </a:pPr>
            <a:fld id="{183AA29C-5E32-4D56-A498-B2DFA70A07B6}" type="datetime1">
              <a:rPr lang="uk-UA"/>
              <a:pPr>
                <a:defRPr/>
              </a:pPr>
              <a:t>18.12.2019</a:t>
            </a:fld>
            <a:endParaRPr lang="uk-UA"/>
          </a:p>
        </p:txBody>
      </p:sp>
      <p:sp>
        <p:nvSpPr>
          <p:cNvPr id="5" name="Нижний колонтитул 4"/>
          <p:cNvSpPr>
            <a:spLocks noGrp="1"/>
          </p:cNvSpPr>
          <p:nvPr>
            <p:ph type="ftr" sz="quarter" idx="11"/>
          </p:nvPr>
        </p:nvSpPr>
        <p:spPr/>
        <p:txBody>
          <a:bodyPr/>
          <a:lstStyle>
            <a:lvl1pPr>
              <a:defRPr/>
            </a:lvl1pPr>
          </a:lstStyle>
          <a:p>
            <a:pPr>
              <a:defRPr/>
            </a:pPr>
            <a:r>
              <a:rPr lang="ru-RU"/>
              <a:t>ВІЗУАЛЬНА ІДЕНТИФІКАЦІЯ ЛЬВІВСЬКОЇ ПОЛІТЕХНІКИ</a:t>
            </a:r>
            <a:endParaRPr lang="uk-UA"/>
          </a:p>
        </p:txBody>
      </p:sp>
      <p:sp>
        <p:nvSpPr>
          <p:cNvPr id="6" name="Номер слайда 5"/>
          <p:cNvSpPr>
            <a:spLocks noGrp="1"/>
          </p:cNvSpPr>
          <p:nvPr>
            <p:ph type="sldNum" sz="quarter" idx="12"/>
          </p:nvPr>
        </p:nvSpPr>
        <p:spPr/>
        <p:txBody>
          <a:bodyPr/>
          <a:lstStyle>
            <a:lvl1pPr>
              <a:defRPr/>
            </a:lvl1pPr>
          </a:lstStyle>
          <a:p>
            <a:pPr>
              <a:defRPr/>
            </a:pPr>
            <a:fld id="{A0472D4F-9048-48B6-B3EE-DC236C754D16}" type="slidenum">
              <a:rPr lang="uk-UA" altLang="uk-UA"/>
              <a:pPr>
                <a:defRPr/>
              </a:pPr>
              <a:t>‹#›</a:t>
            </a:fld>
            <a:endParaRPr lang="uk-UA" alt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Дата 3"/>
          <p:cNvSpPr>
            <a:spLocks noGrp="1"/>
          </p:cNvSpPr>
          <p:nvPr>
            <p:ph type="dt" sz="half" idx="10"/>
          </p:nvPr>
        </p:nvSpPr>
        <p:spPr/>
        <p:txBody>
          <a:bodyPr/>
          <a:lstStyle>
            <a:lvl1pPr>
              <a:defRPr/>
            </a:lvl1pPr>
          </a:lstStyle>
          <a:p>
            <a:pPr>
              <a:defRPr/>
            </a:pPr>
            <a:fld id="{DD487571-0624-4D36-84F0-5218D2809244}" type="datetime1">
              <a:rPr lang="uk-UA"/>
              <a:pPr>
                <a:defRPr/>
              </a:pPr>
              <a:t>18.12.2019</a:t>
            </a:fld>
            <a:endParaRPr lang="uk-UA"/>
          </a:p>
        </p:txBody>
      </p:sp>
      <p:sp>
        <p:nvSpPr>
          <p:cNvPr id="5" name="Нижний колонтитул 4"/>
          <p:cNvSpPr>
            <a:spLocks noGrp="1"/>
          </p:cNvSpPr>
          <p:nvPr>
            <p:ph type="ftr" sz="quarter" idx="11"/>
          </p:nvPr>
        </p:nvSpPr>
        <p:spPr/>
        <p:txBody>
          <a:bodyPr/>
          <a:lstStyle>
            <a:lvl1pPr>
              <a:defRPr/>
            </a:lvl1pPr>
          </a:lstStyle>
          <a:p>
            <a:pPr>
              <a:defRPr/>
            </a:pPr>
            <a:r>
              <a:rPr lang="ru-RU"/>
              <a:t>ВІЗУАЛЬНА ІДЕНТИФІКАЦІЯ ЛЬВІВСЬКОЇ ПОЛІТЕХНІКИ</a:t>
            </a:r>
            <a:endParaRPr lang="uk-UA"/>
          </a:p>
        </p:txBody>
      </p:sp>
      <p:sp>
        <p:nvSpPr>
          <p:cNvPr id="6" name="Номер слайда 5"/>
          <p:cNvSpPr>
            <a:spLocks noGrp="1"/>
          </p:cNvSpPr>
          <p:nvPr>
            <p:ph type="sldNum" sz="quarter" idx="12"/>
          </p:nvPr>
        </p:nvSpPr>
        <p:spPr/>
        <p:txBody>
          <a:bodyPr/>
          <a:lstStyle>
            <a:lvl1pPr>
              <a:defRPr/>
            </a:lvl1pPr>
          </a:lstStyle>
          <a:p>
            <a:pPr>
              <a:defRPr/>
            </a:pPr>
            <a:fld id="{53E8F619-FAF5-4536-8F13-E784D432E0E4}" type="slidenum">
              <a:rPr lang="uk-UA" altLang="uk-UA"/>
              <a:pPr>
                <a:defRPr/>
              </a:pPr>
              <a:t>‹#›</a:t>
            </a:fld>
            <a:endParaRPr lang="uk-UA" alt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Содержимое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Дата 3"/>
          <p:cNvSpPr>
            <a:spLocks noGrp="1"/>
          </p:cNvSpPr>
          <p:nvPr>
            <p:ph type="dt" sz="half" idx="10"/>
          </p:nvPr>
        </p:nvSpPr>
        <p:spPr/>
        <p:txBody>
          <a:bodyPr/>
          <a:lstStyle>
            <a:lvl1pPr>
              <a:defRPr/>
            </a:lvl1pPr>
          </a:lstStyle>
          <a:p>
            <a:pPr>
              <a:defRPr/>
            </a:pPr>
            <a:fld id="{0F32925F-DD13-48C6-95D5-1D6E021A2867}" type="datetime1">
              <a:rPr lang="uk-UA"/>
              <a:pPr>
                <a:defRPr/>
              </a:pPr>
              <a:t>18.12.2019</a:t>
            </a:fld>
            <a:endParaRPr lang="uk-UA"/>
          </a:p>
        </p:txBody>
      </p:sp>
      <p:sp>
        <p:nvSpPr>
          <p:cNvPr id="5" name="Нижний колонтитул 4"/>
          <p:cNvSpPr>
            <a:spLocks noGrp="1"/>
          </p:cNvSpPr>
          <p:nvPr>
            <p:ph type="ftr" sz="quarter" idx="11"/>
          </p:nvPr>
        </p:nvSpPr>
        <p:spPr/>
        <p:txBody>
          <a:bodyPr/>
          <a:lstStyle>
            <a:lvl1pPr>
              <a:defRPr/>
            </a:lvl1pPr>
          </a:lstStyle>
          <a:p>
            <a:pPr>
              <a:defRPr/>
            </a:pPr>
            <a:r>
              <a:rPr lang="ru-RU"/>
              <a:t>ВІЗУАЛЬНА ІДЕНТИФІКАЦІЯ ЛЬВІВСЬКОЇ ПОЛІТЕХНІКИ</a:t>
            </a:r>
            <a:endParaRPr lang="uk-UA"/>
          </a:p>
        </p:txBody>
      </p:sp>
      <p:sp>
        <p:nvSpPr>
          <p:cNvPr id="6" name="Номер слайда 5"/>
          <p:cNvSpPr>
            <a:spLocks noGrp="1"/>
          </p:cNvSpPr>
          <p:nvPr>
            <p:ph type="sldNum" sz="quarter" idx="12"/>
          </p:nvPr>
        </p:nvSpPr>
        <p:spPr/>
        <p:txBody>
          <a:bodyPr/>
          <a:lstStyle>
            <a:lvl1pPr>
              <a:defRPr/>
            </a:lvl1pPr>
          </a:lstStyle>
          <a:p>
            <a:pPr>
              <a:defRPr/>
            </a:pPr>
            <a:fld id="{DAC51C88-8F09-4F61-B7F4-F5394C762F6E}" type="slidenum">
              <a:rPr lang="uk-UA" altLang="uk-UA"/>
              <a:pPr>
                <a:defRPr/>
              </a:pPr>
              <a:t>‹#›</a:t>
            </a:fld>
            <a:endParaRPr lang="uk-UA" alt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Дата 3"/>
          <p:cNvSpPr>
            <a:spLocks noGrp="1"/>
          </p:cNvSpPr>
          <p:nvPr>
            <p:ph type="dt" sz="half" idx="10"/>
          </p:nvPr>
        </p:nvSpPr>
        <p:spPr/>
        <p:txBody>
          <a:bodyPr/>
          <a:lstStyle>
            <a:lvl1pPr>
              <a:defRPr/>
            </a:lvl1pPr>
          </a:lstStyle>
          <a:p>
            <a:pPr>
              <a:defRPr/>
            </a:pPr>
            <a:fld id="{690C9866-9423-4F0A-B83E-6C9CB1F7652B}" type="datetime1">
              <a:rPr lang="uk-UA"/>
              <a:pPr>
                <a:defRPr/>
              </a:pPr>
              <a:t>18.12.2019</a:t>
            </a:fld>
            <a:endParaRPr lang="uk-UA"/>
          </a:p>
        </p:txBody>
      </p:sp>
      <p:sp>
        <p:nvSpPr>
          <p:cNvPr id="5" name="Нижний колонтитул 4"/>
          <p:cNvSpPr>
            <a:spLocks noGrp="1"/>
          </p:cNvSpPr>
          <p:nvPr>
            <p:ph type="ftr" sz="quarter" idx="11"/>
          </p:nvPr>
        </p:nvSpPr>
        <p:spPr/>
        <p:txBody>
          <a:bodyPr/>
          <a:lstStyle>
            <a:lvl1pPr>
              <a:defRPr/>
            </a:lvl1pPr>
          </a:lstStyle>
          <a:p>
            <a:pPr>
              <a:defRPr/>
            </a:pPr>
            <a:r>
              <a:rPr lang="ru-RU"/>
              <a:t>ВІЗУАЛЬНА ІДЕНТИФІКАЦІЯ ЛЬВІВСЬКОЇ ПОЛІТЕХНІКИ</a:t>
            </a:r>
            <a:endParaRPr lang="uk-UA"/>
          </a:p>
        </p:txBody>
      </p:sp>
      <p:sp>
        <p:nvSpPr>
          <p:cNvPr id="6" name="Номер слайда 5"/>
          <p:cNvSpPr>
            <a:spLocks noGrp="1"/>
          </p:cNvSpPr>
          <p:nvPr>
            <p:ph type="sldNum" sz="quarter" idx="12"/>
          </p:nvPr>
        </p:nvSpPr>
        <p:spPr/>
        <p:txBody>
          <a:bodyPr/>
          <a:lstStyle>
            <a:lvl1pPr>
              <a:defRPr/>
            </a:lvl1pPr>
          </a:lstStyle>
          <a:p>
            <a:pPr>
              <a:defRPr/>
            </a:pPr>
            <a:fld id="{9D9428F2-F193-4448-BE46-2459FAB845F5}" type="slidenum">
              <a:rPr lang="uk-UA" altLang="uk-UA"/>
              <a:pPr>
                <a:defRPr/>
              </a:pPr>
              <a:t>‹#›</a:t>
            </a:fld>
            <a:endParaRPr lang="uk-UA" alt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Дата 3"/>
          <p:cNvSpPr>
            <a:spLocks noGrp="1"/>
          </p:cNvSpPr>
          <p:nvPr>
            <p:ph type="dt" sz="half" idx="10"/>
          </p:nvPr>
        </p:nvSpPr>
        <p:spPr/>
        <p:txBody>
          <a:bodyPr/>
          <a:lstStyle>
            <a:lvl1pPr>
              <a:defRPr/>
            </a:lvl1pPr>
          </a:lstStyle>
          <a:p>
            <a:pPr>
              <a:defRPr/>
            </a:pPr>
            <a:fld id="{A344BCA7-4BCA-4C4B-9695-C0F6258C6433}" type="datetime1">
              <a:rPr lang="uk-UA"/>
              <a:pPr>
                <a:defRPr/>
              </a:pPr>
              <a:t>18.12.2019</a:t>
            </a:fld>
            <a:endParaRPr lang="uk-UA"/>
          </a:p>
        </p:txBody>
      </p:sp>
      <p:sp>
        <p:nvSpPr>
          <p:cNvPr id="6" name="Нижний колонтитул 4"/>
          <p:cNvSpPr>
            <a:spLocks noGrp="1"/>
          </p:cNvSpPr>
          <p:nvPr>
            <p:ph type="ftr" sz="quarter" idx="11"/>
          </p:nvPr>
        </p:nvSpPr>
        <p:spPr/>
        <p:txBody>
          <a:bodyPr/>
          <a:lstStyle>
            <a:lvl1pPr>
              <a:defRPr/>
            </a:lvl1pPr>
          </a:lstStyle>
          <a:p>
            <a:pPr>
              <a:defRPr/>
            </a:pPr>
            <a:r>
              <a:rPr lang="ru-RU"/>
              <a:t>ВІЗУАЛЬНА ІДЕНТИФІКАЦІЯ ЛЬВІВСЬКОЇ ПОЛІТЕХНІКИ</a:t>
            </a:r>
            <a:endParaRPr lang="uk-UA"/>
          </a:p>
        </p:txBody>
      </p:sp>
      <p:sp>
        <p:nvSpPr>
          <p:cNvPr id="7" name="Номер слайда 5"/>
          <p:cNvSpPr>
            <a:spLocks noGrp="1"/>
          </p:cNvSpPr>
          <p:nvPr>
            <p:ph type="sldNum" sz="quarter" idx="12"/>
          </p:nvPr>
        </p:nvSpPr>
        <p:spPr/>
        <p:txBody>
          <a:bodyPr/>
          <a:lstStyle>
            <a:lvl1pPr>
              <a:defRPr/>
            </a:lvl1pPr>
          </a:lstStyle>
          <a:p>
            <a:pPr>
              <a:defRPr/>
            </a:pPr>
            <a:fld id="{9D2F2394-DB43-457E-9B94-15311396F743}" type="slidenum">
              <a:rPr lang="uk-UA" altLang="uk-UA"/>
              <a:pPr>
                <a:defRPr/>
              </a:pPr>
              <a:t>‹#›</a:t>
            </a:fld>
            <a:endParaRPr lang="uk-UA" alt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Дата 3"/>
          <p:cNvSpPr>
            <a:spLocks noGrp="1"/>
          </p:cNvSpPr>
          <p:nvPr>
            <p:ph type="dt" sz="half" idx="10"/>
          </p:nvPr>
        </p:nvSpPr>
        <p:spPr/>
        <p:txBody>
          <a:bodyPr/>
          <a:lstStyle>
            <a:lvl1pPr>
              <a:defRPr/>
            </a:lvl1pPr>
          </a:lstStyle>
          <a:p>
            <a:pPr>
              <a:defRPr/>
            </a:pPr>
            <a:fld id="{B65B684A-DEA1-4F5A-996B-AEB02B2FF2C8}" type="datetime1">
              <a:rPr lang="uk-UA"/>
              <a:pPr>
                <a:defRPr/>
              </a:pPr>
              <a:t>18.12.2019</a:t>
            </a:fld>
            <a:endParaRPr lang="uk-UA"/>
          </a:p>
        </p:txBody>
      </p:sp>
      <p:sp>
        <p:nvSpPr>
          <p:cNvPr id="8" name="Нижний колонтитул 4"/>
          <p:cNvSpPr>
            <a:spLocks noGrp="1"/>
          </p:cNvSpPr>
          <p:nvPr>
            <p:ph type="ftr" sz="quarter" idx="11"/>
          </p:nvPr>
        </p:nvSpPr>
        <p:spPr/>
        <p:txBody>
          <a:bodyPr/>
          <a:lstStyle>
            <a:lvl1pPr>
              <a:defRPr/>
            </a:lvl1pPr>
          </a:lstStyle>
          <a:p>
            <a:pPr>
              <a:defRPr/>
            </a:pPr>
            <a:r>
              <a:rPr lang="ru-RU"/>
              <a:t>ВІЗУАЛЬНА ІДЕНТИФІКАЦІЯ ЛЬВІВСЬКОЇ ПОЛІТЕХНІКИ</a:t>
            </a:r>
            <a:endParaRPr lang="uk-UA"/>
          </a:p>
        </p:txBody>
      </p:sp>
      <p:sp>
        <p:nvSpPr>
          <p:cNvPr id="9" name="Номер слайда 5"/>
          <p:cNvSpPr>
            <a:spLocks noGrp="1"/>
          </p:cNvSpPr>
          <p:nvPr>
            <p:ph type="sldNum" sz="quarter" idx="12"/>
          </p:nvPr>
        </p:nvSpPr>
        <p:spPr/>
        <p:txBody>
          <a:bodyPr/>
          <a:lstStyle>
            <a:lvl1pPr>
              <a:defRPr/>
            </a:lvl1pPr>
          </a:lstStyle>
          <a:p>
            <a:pPr>
              <a:defRPr/>
            </a:pPr>
            <a:fld id="{A7DE6FFD-CBE0-4F67-A039-355359B697D3}" type="slidenum">
              <a:rPr lang="uk-UA" altLang="uk-UA"/>
              <a:pPr>
                <a:defRPr/>
              </a:pPr>
              <a:t>‹#›</a:t>
            </a:fld>
            <a:endParaRPr lang="uk-UA" alt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Дата 3"/>
          <p:cNvSpPr>
            <a:spLocks noGrp="1"/>
          </p:cNvSpPr>
          <p:nvPr>
            <p:ph type="dt" sz="half" idx="10"/>
          </p:nvPr>
        </p:nvSpPr>
        <p:spPr/>
        <p:txBody>
          <a:bodyPr/>
          <a:lstStyle>
            <a:lvl1pPr>
              <a:defRPr/>
            </a:lvl1pPr>
          </a:lstStyle>
          <a:p>
            <a:pPr>
              <a:defRPr/>
            </a:pPr>
            <a:fld id="{E350C97A-80D7-477B-9715-C1EF52A3235F}" type="datetime1">
              <a:rPr lang="uk-UA"/>
              <a:pPr>
                <a:defRPr/>
              </a:pPr>
              <a:t>18.12.2019</a:t>
            </a:fld>
            <a:endParaRPr lang="uk-UA"/>
          </a:p>
        </p:txBody>
      </p:sp>
      <p:sp>
        <p:nvSpPr>
          <p:cNvPr id="4" name="Нижний колонтитул 4"/>
          <p:cNvSpPr>
            <a:spLocks noGrp="1"/>
          </p:cNvSpPr>
          <p:nvPr>
            <p:ph type="ftr" sz="quarter" idx="11"/>
          </p:nvPr>
        </p:nvSpPr>
        <p:spPr/>
        <p:txBody>
          <a:bodyPr/>
          <a:lstStyle>
            <a:lvl1pPr>
              <a:defRPr/>
            </a:lvl1pPr>
          </a:lstStyle>
          <a:p>
            <a:pPr>
              <a:defRPr/>
            </a:pPr>
            <a:r>
              <a:rPr lang="ru-RU"/>
              <a:t>ВІЗУАЛЬНА ІДЕНТИФІКАЦІЯ ЛЬВІВСЬКОЇ ПОЛІТЕХНІКИ</a:t>
            </a:r>
            <a:endParaRPr lang="uk-UA"/>
          </a:p>
        </p:txBody>
      </p:sp>
      <p:sp>
        <p:nvSpPr>
          <p:cNvPr id="5" name="Номер слайда 5"/>
          <p:cNvSpPr>
            <a:spLocks noGrp="1"/>
          </p:cNvSpPr>
          <p:nvPr>
            <p:ph type="sldNum" sz="quarter" idx="12"/>
          </p:nvPr>
        </p:nvSpPr>
        <p:spPr/>
        <p:txBody>
          <a:bodyPr/>
          <a:lstStyle>
            <a:lvl1pPr>
              <a:defRPr/>
            </a:lvl1pPr>
          </a:lstStyle>
          <a:p>
            <a:pPr>
              <a:defRPr/>
            </a:pPr>
            <a:fld id="{0A6D3B2E-8E50-40B1-8A1D-4E2E03E70B52}" type="slidenum">
              <a:rPr lang="uk-UA" altLang="uk-UA"/>
              <a:pPr>
                <a:defRPr/>
              </a:pPr>
              <a:t>‹#›</a:t>
            </a:fld>
            <a:endParaRPr lang="uk-UA" alt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CC7BC45-30A5-4F59-BEB3-50DF9AE18163}" type="datetime1">
              <a:rPr lang="uk-UA"/>
              <a:pPr>
                <a:defRPr/>
              </a:pPr>
              <a:t>18.12.2019</a:t>
            </a:fld>
            <a:endParaRPr lang="uk-UA"/>
          </a:p>
        </p:txBody>
      </p:sp>
      <p:sp>
        <p:nvSpPr>
          <p:cNvPr id="3" name="Нижний колонтитул 4"/>
          <p:cNvSpPr>
            <a:spLocks noGrp="1"/>
          </p:cNvSpPr>
          <p:nvPr>
            <p:ph type="ftr" sz="quarter" idx="11"/>
          </p:nvPr>
        </p:nvSpPr>
        <p:spPr/>
        <p:txBody>
          <a:bodyPr/>
          <a:lstStyle>
            <a:lvl1pPr>
              <a:defRPr/>
            </a:lvl1pPr>
          </a:lstStyle>
          <a:p>
            <a:pPr>
              <a:defRPr/>
            </a:pPr>
            <a:r>
              <a:rPr lang="ru-RU"/>
              <a:t>ВІЗУАЛЬНА ІДЕНТИФІКАЦІЯ ЛЬВІВСЬКОЇ ПОЛІТЕХНІКИ</a:t>
            </a:r>
            <a:endParaRPr lang="uk-UA"/>
          </a:p>
        </p:txBody>
      </p:sp>
      <p:sp>
        <p:nvSpPr>
          <p:cNvPr id="4" name="Номер слайда 5"/>
          <p:cNvSpPr>
            <a:spLocks noGrp="1"/>
          </p:cNvSpPr>
          <p:nvPr>
            <p:ph type="sldNum" sz="quarter" idx="12"/>
          </p:nvPr>
        </p:nvSpPr>
        <p:spPr/>
        <p:txBody>
          <a:bodyPr/>
          <a:lstStyle>
            <a:lvl1pPr>
              <a:defRPr/>
            </a:lvl1pPr>
          </a:lstStyle>
          <a:p>
            <a:pPr>
              <a:defRPr/>
            </a:pPr>
            <a:fld id="{F4C9CB2E-C50B-43CE-8448-850B59FFFB0F}" type="slidenum">
              <a:rPr lang="uk-UA" altLang="uk-UA"/>
              <a:pPr>
                <a:defRPr/>
              </a:pPr>
              <a:t>‹#›</a:t>
            </a:fld>
            <a:endParaRPr lang="uk-UA" alt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Дата 3"/>
          <p:cNvSpPr>
            <a:spLocks noGrp="1"/>
          </p:cNvSpPr>
          <p:nvPr>
            <p:ph type="dt" sz="half" idx="10"/>
          </p:nvPr>
        </p:nvSpPr>
        <p:spPr/>
        <p:txBody>
          <a:bodyPr/>
          <a:lstStyle>
            <a:lvl1pPr>
              <a:defRPr/>
            </a:lvl1pPr>
          </a:lstStyle>
          <a:p>
            <a:pPr>
              <a:defRPr/>
            </a:pPr>
            <a:fld id="{9591CD34-A8E7-48DF-8C35-E9DA90A9553A}" type="datetime1">
              <a:rPr lang="uk-UA"/>
              <a:pPr>
                <a:defRPr/>
              </a:pPr>
              <a:t>18.12.2019</a:t>
            </a:fld>
            <a:endParaRPr lang="uk-UA"/>
          </a:p>
        </p:txBody>
      </p:sp>
      <p:sp>
        <p:nvSpPr>
          <p:cNvPr id="6" name="Нижний колонтитул 4"/>
          <p:cNvSpPr>
            <a:spLocks noGrp="1"/>
          </p:cNvSpPr>
          <p:nvPr>
            <p:ph type="ftr" sz="quarter" idx="11"/>
          </p:nvPr>
        </p:nvSpPr>
        <p:spPr/>
        <p:txBody>
          <a:bodyPr/>
          <a:lstStyle>
            <a:lvl1pPr>
              <a:defRPr/>
            </a:lvl1pPr>
          </a:lstStyle>
          <a:p>
            <a:pPr>
              <a:defRPr/>
            </a:pPr>
            <a:r>
              <a:rPr lang="ru-RU"/>
              <a:t>ВІЗУАЛЬНА ІДЕНТИФІКАЦІЯ ЛЬВІВСЬКОЇ ПОЛІТЕХНІКИ</a:t>
            </a:r>
            <a:endParaRPr lang="uk-UA"/>
          </a:p>
        </p:txBody>
      </p:sp>
      <p:sp>
        <p:nvSpPr>
          <p:cNvPr id="7" name="Номер слайда 5"/>
          <p:cNvSpPr>
            <a:spLocks noGrp="1"/>
          </p:cNvSpPr>
          <p:nvPr>
            <p:ph type="sldNum" sz="quarter" idx="12"/>
          </p:nvPr>
        </p:nvSpPr>
        <p:spPr/>
        <p:txBody>
          <a:bodyPr/>
          <a:lstStyle>
            <a:lvl1pPr>
              <a:defRPr/>
            </a:lvl1pPr>
          </a:lstStyle>
          <a:p>
            <a:pPr>
              <a:defRPr/>
            </a:pPr>
            <a:fld id="{6BCFC496-0DF8-485D-B847-71F04C3ACE0B}" type="slidenum">
              <a:rPr lang="uk-UA" altLang="uk-UA"/>
              <a:pPr>
                <a:defRPr/>
              </a:pPr>
              <a:t>‹#›</a:t>
            </a:fld>
            <a:endParaRPr lang="uk-UA" alt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smtClean="0"/>
              <a:t>Клацніть піктограму, щоб додати зображення</a:t>
            </a:r>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Дата 3"/>
          <p:cNvSpPr>
            <a:spLocks noGrp="1"/>
          </p:cNvSpPr>
          <p:nvPr>
            <p:ph type="dt" sz="half" idx="10"/>
          </p:nvPr>
        </p:nvSpPr>
        <p:spPr/>
        <p:txBody>
          <a:bodyPr/>
          <a:lstStyle>
            <a:lvl1pPr>
              <a:defRPr/>
            </a:lvl1pPr>
          </a:lstStyle>
          <a:p>
            <a:pPr>
              <a:defRPr/>
            </a:pPr>
            <a:fld id="{FC8D905B-99B6-485F-B192-16968FF5EB68}" type="datetime1">
              <a:rPr lang="uk-UA"/>
              <a:pPr>
                <a:defRPr/>
              </a:pPr>
              <a:t>18.12.2019</a:t>
            </a:fld>
            <a:endParaRPr lang="uk-UA"/>
          </a:p>
        </p:txBody>
      </p:sp>
      <p:sp>
        <p:nvSpPr>
          <p:cNvPr id="6" name="Нижний колонтитул 4"/>
          <p:cNvSpPr>
            <a:spLocks noGrp="1"/>
          </p:cNvSpPr>
          <p:nvPr>
            <p:ph type="ftr" sz="quarter" idx="11"/>
          </p:nvPr>
        </p:nvSpPr>
        <p:spPr/>
        <p:txBody>
          <a:bodyPr/>
          <a:lstStyle>
            <a:lvl1pPr>
              <a:defRPr/>
            </a:lvl1pPr>
          </a:lstStyle>
          <a:p>
            <a:pPr>
              <a:defRPr/>
            </a:pPr>
            <a:r>
              <a:rPr lang="ru-RU"/>
              <a:t>ВІЗУАЛЬНА ІДЕНТИФІКАЦІЯ ЛЬВІВСЬКОЇ ПОЛІТЕХНІКИ</a:t>
            </a:r>
            <a:endParaRPr lang="uk-UA"/>
          </a:p>
        </p:txBody>
      </p:sp>
      <p:sp>
        <p:nvSpPr>
          <p:cNvPr id="7" name="Номер слайда 5"/>
          <p:cNvSpPr>
            <a:spLocks noGrp="1"/>
          </p:cNvSpPr>
          <p:nvPr>
            <p:ph type="sldNum" sz="quarter" idx="12"/>
          </p:nvPr>
        </p:nvSpPr>
        <p:spPr/>
        <p:txBody>
          <a:bodyPr/>
          <a:lstStyle>
            <a:lvl1pPr>
              <a:defRPr/>
            </a:lvl1pPr>
          </a:lstStyle>
          <a:p>
            <a:pPr>
              <a:defRPr/>
            </a:pPr>
            <a:fld id="{62E19CD1-C511-4318-BD4A-4ACD536285CE}" type="slidenum">
              <a:rPr lang="uk-UA" altLang="uk-UA"/>
              <a:pPr>
                <a:defRPr/>
              </a:pPr>
              <a:t>‹#›</a:t>
            </a:fld>
            <a:endParaRPr lang="uk-UA" alt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endParaRPr lang="uk-UA" alt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uk-UA" alt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BEA13DD-1FC2-49FC-8165-9BE77B3E945C}" type="datetime1">
              <a:rPr lang="uk-UA"/>
              <a:pPr>
                <a:defRPr/>
              </a:pPr>
              <a:t>18.12.2019</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ru-RU"/>
              <a:t>ВІЗУАЛЬНА ІДЕНТИФІКАЦІЯ ЛЬВІВСЬКОЇ ПОЛІТЕХНІКИ</a:t>
            </a: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7272195-951E-469B-A899-5FABA0418891}" type="slidenum">
              <a:rPr lang="uk-UA" altLang="uk-UA"/>
              <a:pPr>
                <a:defRPr/>
              </a:pPr>
              <a:t>‹#›</a:t>
            </a:fld>
            <a:endParaRPr lang="uk-UA" alt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tuning.unideusto.org/tuningeu/"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2" name="Заголовок 1"/>
          <p:cNvSpPr>
            <a:spLocks noGrp="1"/>
          </p:cNvSpPr>
          <p:nvPr>
            <p:ph type="ctrTitle"/>
          </p:nvPr>
        </p:nvSpPr>
        <p:spPr>
          <a:xfrm>
            <a:off x="0" y="1728107"/>
            <a:ext cx="9144000" cy="4610100"/>
          </a:xfrm>
          <a:solidFill>
            <a:srgbClr val="2E3192"/>
          </a:solidFill>
        </p:spPr>
        <p:txBody>
          <a:bodyPr rtlCol="0">
            <a:normAutofit/>
          </a:bodyPr>
          <a:lstStyle/>
          <a:p>
            <a:pPr>
              <a:defRPr/>
            </a:pPr>
            <a:r>
              <a:rPr lang="uk-UA" sz="4000" b="1" spc="30" dirty="0" smtClean="0">
                <a:solidFill>
                  <a:schemeClr val="bg1"/>
                </a:solidFill>
                <a:latin typeface="HeliosCond" pitchFamily="50" charset="-52"/>
              </a:rPr>
              <a:t/>
            </a:r>
            <a:br>
              <a:rPr lang="uk-UA" sz="4000" b="1" spc="30" dirty="0" smtClean="0">
                <a:solidFill>
                  <a:schemeClr val="bg1"/>
                </a:solidFill>
                <a:latin typeface="HeliosCond" pitchFamily="50" charset="-52"/>
              </a:rPr>
            </a:br>
            <a:r>
              <a:rPr lang="uk-UA" sz="4200" b="1" dirty="0" smtClean="0">
                <a:solidFill>
                  <a:schemeClr val="bg1"/>
                </a:solidFill>
                <a:latin typeface="Times New Roman" pitchFamily="18" charset="0"/>
                <a:cs typeface="Times New Roman" pitchFamily="18" charset="0"/>
              </a:rPr>
              <a:t>ОСВІТНІ  </a:t>
            </a:r>
            <a:r>
              <a:rPr lang="uk-UA" sz="4200" b="1" dirty="0" smtClean="0">
                <a:solidFill>
                  <a:schemeClr val="bg1"/>
                </a:solidFill>
                <a:latin typeface="Times New Roman" pitchFamily="18" charset="0"/>
                <a:cs typeface="Times New Roman" pitchFamily="18" charset="0"/>
              </a:rPr>
              <a:t>ПРОГРАМИ: </a:t>
            </a:r>
            <a:br>
              <a:rPr lang="uk-UA" sz="4200" b="1" dirty="0" smtClean="0">
                <a:solidFill>
                  <a:schemeClr val="bg1"/>
                </a:solidFill>
                <a:latin typeface="Times New Roman" pitchFamily="18" charset="0"/>
                <a:cs typeface="Times New Roman" pitchFamily="18" charset="0"/>
              </a:rPr>
            </a:br>
            <a:r>
              <a:rPr lang="uk-UA" sz="4200" b="1" dirty="0" smtClean="0">
                <a:solidFill>
                  <a:schemeClr val="bg1"/>
                </a:solidFill>
                <a:latin typeface="Times New Roman" pitchFamily="18" charset="0"/>
                <a:cs typeface="Times New Roman" pitchFamily="18" charset="0"/>
              </a:rPr>
              <a:t>ПОБУДОВА, ОПИС, ВИЗНАННЯ</a:t>
            </a:r>
            <a:r>
              <a:rPr lang="uk-UA" sz="4000" b="1" dirty="0" smtClean="0">
                <a:latin typeface="Times New Roman" pitchFamily="18" charset="0"/>
                <a:cs typeface="Times New Roman" pitchFamily="18" charset="0"/>
              </a:rPr>
              <a:t/>
            </a:r>
            <a:br>
              <a:rPr lang="uk-UA" sz="4000" b="1" dirty="0" smtClean="0">
                <a:latin typeface="Times New Roman" pitchFamily="18" charset="0"/>
                <a:cs typeface="Times New Roman" pitchFamily="18" charset="0"/>
              </a:rPr>
            </a:br>
            <a:r>
              <a:rPr lang="uk-UA" sz="3600" b="1" i="1" dirty="0" smtClean="0"/>
              <a:t/>
            </a:r>
            <a:br>
              <a:rPr lang="uk-UA" sz="3600" b="1" i="1" dirty="0" smtClean="0"/>
            </a:br>
            <a:r>
              <a:rPr lang="uk-UA" sz="2700" b="1" spc="30" dirty="0" smtClean="0">
                <a:solidFill>
                  <a:schemeClr val="bg1"/>
                </a:solidFill>
                <a:latin typeface="HeliosCond" pitchFamily="50" charset="-52"/>
              </a:rPr>
              <a:t/>
            </a:r>
            <a:br>
              <a:rPr lang="uk-UA" sz="2700" b="1" spc="30" dirty="0" smtClean="0">
                <a:solidFill>
                  <a:schemeClr val="bg1"/>
                </a:solidFill>
                <a:latin typeface="HeliosCond" pitchFamily="50" charset="-52"/>
              </a:rPr>
            </a:br>
            <a:r>
              <a:rPr lang="uk-UA" sz="2200" b="1" i="1" dirty="0" smtClean="0">
                <a:latin typeface="Times New Roman" pitchFamily="18" charset="0"/>
                <a:cs typeface="Times New Roman" pitchFamily="18" charset="0"/>
              </a:rPr>
              <a:t>РАШКЕВИЧ Юрій Михайлович</a:t>
            </a:r>
            <a:r>
              <a:rPr lang="uk-UA" sz="2200" dirty="0" smtClean="0">
                <a:latin typeface="Times New Roman" pitchFamily="18" charset="0"/>
                <a:cs typeface="Times New Roman" pitchFamily="18" charset="0"/>
              </a:rPr>
              <a:t/>
            </a:r>
            <a:br>
              <a:rPr lang="uk-UA" sz="2200" dirty="0" smtClean="0">
                <a:latin typeface="Times New Roman" pitchFamily="18" charset="0"/>
                <a:cs typeface="Times New Roman" pitchFamily="18" charset="0"/>
              </a:rPr>
            </a:br>
            <a:r>
              <a:rPr lang="uk-UA" sz="2200" i="1" dirty="0" smtClean="0">
                <a:latin typeface="Times New Roman" pitchFamily="18" charset="0"/>
                <a:cs typeface="Times New Roman" pitchFamily="18" charset="0"/>
              </a:rPr>
              <a:t>Доктор технічних наук, професор </a:t>
            </a:r>
            <a:r>
              <a:rPr lang="uk-UA" sz="2200" i="1" dirty="0" smtClean="0">
                <a:latin typeface="Times New Roman" pitchFamily="18" charset="0"/>
                <a:cs typeface="Times New Roman" pitchFamily="18" charset="0"/>
              </a:rPr>
              <a:t/>
            </a:r>
            <a:br>
              <a:rPr lang="uk-UA" sz="2200" i="1" dirty="0" smtClean="0">
                <a:latin typeface="Times New Roman" pitchFamily="18" charset="0"/>
                <a:cs typeface="Times New Roman" pitchFamily="18" charset="0"/>
              </a:rPr>
            </a:br>
            <a:r>
              <a:rPr lang="uk-UA" sz="2200" i="1" dirty="0" smtClean="0">
                <a:latin typeface="Times New Roman" pitchFamily="18" charset="0"/>
                <a:cs typeface="Times New Roman" pitchFamily="18" charset="0"/>
              </a:rPr>
              <a:t>Національне Агентство Кваліфікацій</a:t>
            </a:r>
            <a:r>
              <a:rPr lang="uk-UA" sz="2200" dirty="0" smtClean="0">
                <a:latin typeface="Times New Roman" pitchFamily="18" charset="0"/>
                <a:cs typeface="Times New Roman" pitchFamily="18" charset="0"/>
              </a:rPr>
              <a:t/>
            </a:r>
            <a:br>
              <a:rPr lang="uk-UA" sz="2200" dirty="0" smtClean="0">
                <a:latin typeface="Times New Roman" pitchFamily="18" charset="0"/>
                <a:cs typeface="Times New Roman" pitchFamily="18" charset="0"/>
              </a:rPr>
            </a:br>
            <a:r>
              <a:rPr lang="uk-UA" sz="2200" i="1" dirty="0" smtClean="0">
                <a:latin typeface="Times New Roman" pitchFamily="18" charset="0"/>
                <a:cs typeface="Times New Roman" pitchFamily="18" charset="0"/>
              </a:rPr>
              <a:t>Національна команда </a:t>
            </a:r>
            <a:r>
              <a:rPr lang="uk-UA" sz="2200" i="1" dirty="0" smtClean="0">
                <a:latin typeface="Times New Roman" pitchFamily="18" charset="0"/>
                <a:cs typeface="Times New Roman" pitchFamily="18" charset="0"/>
              </a:rPr>
              <a:t>експертів із реформування вищої освіти України</a:t>
            </a:r>
            <a:r>
              <a:rPr lang="uk-UA" sz="2200" b="1" spc="30" dirty="0" smtClean="0">
                <a:solidFill>
                  <a:schemeClr val="bg1"/>
                </a:solidFill>
                <a:latin typeface="Times New Roman" pitchFamily="18" charset="0"/>
                <a:cs typeface="Times New Roman" pitchFamily="18" charset="0"/>
              </a:rPr>
              <a:t/>
            </a:r>
            <a:br>
              <a:rPr lang="uk-UA" sz="2200" b="1" spc="30" dirty="0" smtClean="0">
                <a:solidFill>
                  <a:schemeClr val="bg1"/>
                </a:solidFill>
                <a:latin typeface="Times New Roman" pitchFamily="18" charset="0"/>
                <a:cs typeface="Times New Roman" pitchFamily="18" charset="0"/>
              </a:rPr>
            </a:br>
            <a:endParaRPr lang="uk-UA" sz="2200" b="1" spc="30" baseline="30000" dirty="0">
              <a:solidFill>
                <a:schemeClr val="bg1"/>
              </a:solidFill>
              <a:latin typeface="Times New Roman" pitchFamily="18" charset="0"/>
              <a:cs typeface="Times New Roman" pitchFamily="18" charset="0"/>
            </a:endParaRPr>
          </a:p>
        </p:txBody>
      </p:sp>
      <p:sp>
        <p:nvSpPr>
          <p:cNvPr id="2052" name="Подзаголовок 2"/>
          <p:cNvSpPr>
            <a:spLocks noGrp="1"/>
          </p:cNvSpPr>
          <p:nvPr>
            <p:ph type="subTitle" idx="1"/>
          </p:nvPr>
        </p:nvSpPr>
        <p:spPr>
          <a:xfrm>
            <a:off x="2360613" y="558800"/>
            <a:ext cx="6611937" cy="658813"/>
          </a:xfrm>
        </p:spPr>
        <p:txBody>
          <a:bodyPr/>
          <a:lstStyle/>
          <a:p>
            <a:pPr algn="l" eaLnBrk="1" hangingPunct="1">
              <a:defRPr/>
            </a:pPr>
            <a:r>
              <a:rPr lang="en-US" sz="3000" b="1" baseline="30000" dirty="0" smtClean="0">
                <a:solidFill>
                  <a:schemeClr val="accent1">
                    <a:lumMod val="75000"/>
                  </a:schemeClr>
                </a:solidFill>
                <a:latin typeface="HeliosExt"/>
              </a:rPr>
              <a:t>HERE  Team</a:t>
            </a:r>
            <a:r>
              <a:rPr lang="uk-UA" sz="3000" b="1" baseline="30000" dirty="0" smtClean="0">
                <a:solidFill>
                  <a:schemeClr val="accent1">
                    <a:lumMod val="75000"/>
                  </a:schemeClr>
                </a:solidFill>
                <a:latin typeface="HeliosExt"/>
              </a:rPr>
              <a:t>       </a:t>
            </a:r>
            <a:endParaRPr lang="uk-UA" sz="3000" b="1" baseline="30000" dirty="0">
              <a:solidFill>
                <a:schemeClr val="accent1">
                  <a:lumMod val="75000"/>
                </a:schemeClr>
              </a:solidFill>
              <a:latin typeface="HeliosExt"/>
            </a:endParaRPr>
          </a:p>
          <a:p>
            <a:pPr algn="l" eaLnBrk="1" hangingPunct="1">
              <a:defRPr/>
            </a:pPr>
            <a:r>
              <a:rPr lang="en-US" sz="3000" b="1" baseline="30000" dirty="0" smtClean="0">
                <a:solidFill>
                  <a:schemeClr val="accent1">
                    <a:lumMod val="75000"/>
                  </a:schemeClr>
                </a:solidFill>
                <a:latin typeface="HeliosExt"/>
              </a:rPr>
              <a:t>Ukraine</a:t>
            </a:r>
            <a:endParaRPr lang="en-US" sz="3000" b="1" baseline="30000" dirty="0">
              <a:solidFill>
                <a:schemeClr val="accent1">
                  <a:lumMod val="75000"/>
                </a:schemeClr>
              </a:solidFill>
              <a:latin typeface="HeliosExt"/>
            </a:endParaRPr>
          </a:p>
          <a:p>
            <a:pPr algn="l" eaLnBrk="1" hangingPunct="1">
              <a:defRPr/>
            </a:pPr>
            <a:r>
              <a:rPr lang="en-US" sz="2800" b="1" baseline="30000" dirty="0" smtClean="0">
                <a:solidFill>
                  <a:schemeClr val="accent1">
                    <a:lumMod val="75000"/>
                  </a:schemeClr>
                </a:solidFill>
                <a:latin typeface="HeliosExt"/>
              </a:rPr>
              <a:t>					  </a:t>
            </a:r>
            <a:endParaRPr lang="en-US" sz="2800" b="1" baseline="30000" dirty="0">
              <a:solidFill>
                <a:schemeClr val="accent1">
                  <a:lumMod val="75000"/>
                </a:schemeClr>
              </a:solidFill>
              <a:latin typeface="HeliosExt"/>
            </a:endParaRPr>
          </a:p>
        </p:txBody>
      </p:sp>
      <p:cxnSp>
        <p:nvCxnSpPr>
          <p:cNvPr id="14" name="Прямая соединительная линия 13"/>
          <p:cNvCxnSpPr/>
          <p:nvPr/>
        </p:nvCxnSpPr>
        <p:spPr>
          <a:xfrm>
            <a:off x="0" y="1685925"/>
            <a:ext cx="9144000" cy="0"/>
          </a:xfrm>
          <a:prstGeom prst="line">
            <a:avLst/>
          </a:prstGeom>
          <a:ln w="57150">
            <a:solidFill>
              <a:srgbClr val="00A1E4"/>
            </a:solidFill>
          </a:ln>
        </p:spPr>
        <p:style>
          <a:lnRef idx="1">
            <a:schemeClr val="accent1"/>
          </a:lnRef>
          <a:fillRef idx="0">
            <a:schemeClr val="accent1"/>
          </a:fillRef>
          <a:effectRef idx="0">
            <a:schemeClr val="accent1"/>
          </a:effectRef>
          <a:fontRef idx="minor">
            <a:schemeClr val="tx1"/>
          </a:fontRef>
        </p:style>
      </p:cxnSp>
      <p:pic>
        <p:nvPicPr>
          <p:cNvPr id="2054" name="Picture 4" descr="imgphotocapanddiploma"/>
          <p:cNvPicPr>
            <a:picLocks noChangeAspect="1" noChangeArrowheads="1"/>
          </p:cNvPicPr>
          <p:nvPr/>
        </p:nvPicPr>
        <p:blipFill>
          <a:blip r:embed="rId4"/>
          <a:srcRect/>
          <a:stretch>
            <a:fillRect/>
          </a:stretch>
        </p:blipFill>
        <p:spPr bwMode="auto">
          <a:xfrm>
            <a:off x="4743450" y="290513"/>
            <a:ext cx="1493838"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915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915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197E952E-E221-4383-AFA2-2006E7BF7A56}" type="slidenum">
              <a:rPr lang="uk-UA" altLang="uk-UA" sz="2000" smtClean="0">
                <a:solidFill>
                  <a:schemeClr val="bg1"/>
                </a:solidFill>
                <a:latin typeface="HeliosLight"/>
              </a:rPr>
              <a:pPr algn="l"/>
              <a:t>10</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4916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916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pic>
        <p:nvPicPr>
          <p:cNvPr id="1027" name="Picture 3" descr="C:\Users\Yuriy Rashkevych\Desktop\keykomp.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524000" y="395288"/>
            <a:ext cx="6096000" cy="60674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3176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915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915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197E952E-E221-4383-AFA2-2006E7BF7A56}" type="slidenum">
              <a:rPr lang="uk-UA" altLang="uk-UA" sz="2000" smtClean="0">
                <a:solidFill>
                  <a:schemeClr val="bg1"/>
                </a:solidFill>
                <a:latin typeface="HeliosLight"/>
              </a:rPr>
              <a:pPr algn="l"/>
              <a:t>11</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4916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916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pic>
        <p:nvPicPr>
          <p:cNvPr id="2050" name="Picture 2" descr="C:\Users\Yuriy Rashkevych\Desktop\keycompetences-event.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60866" y="766763"/>
            <a:ext cx="9624179" cy="54136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16465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5017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Сутність </a:t>
            </a:r>
            <a:r>
              <a:rPr lang="uk-UA" altLang="uk-UA" b="1" baseline="30000" dirty="0" err="1" smtClean="0">
                <a:solidFill>
                  <a:srgbClr val="00A1E4"/>
                </a:solidFill>
                <a:latin typeface="HeliosExt"/>
              </a:rPr>
              <a:t>компетентностей</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5018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BF644EB-5641-4014-994B-29ECDD39EA93}" type="slidenum">
              <a:rPr lang="uk-UA" altLang="uk-UA" sz="2000" smtClean="0">
                <a:solidFill>
                  <a:schemeClr val="bg1"/>
                </a:solidFill>
                <a:latin typeface="HeliosLight"/>
              </a:rPr>
              <a:pPr algn="l"/>
              <a:t>12</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714375" y="1662113"/>
            <a:ext cx="7969250" cy="4093428"/>
          </a:xfrm>
          <a:prstGeom prst="rect">
            <a:avLst/>
          </a:prstGeom>
          <a:noFill/>
          <a:ln w="9525">
            <a:noFill/>
            <a:miter lim="800000"/>
            <a:headEnd/>
            <a:tailEnd/>
          </a:ln>
        </p:spPr>
        <p:txBody>
          <a:bodyPr>
            <a:spAutoFit/>
          </a:bodyPr>
          <a:lstStyle/>
          <a:p>
            <a:pPr eaLnBrk="1" hangingPunct="1">
              <a:defRPr/>
            </a:pPr>
            <a:r>
              <a:rPr lang="uk-UA" sz="2000" b="1" dirty="0">
                <a:latin typeface="Times New Roman" panose="02020603050405020304" pitchFamily="18" charset="0"/>
                <a:cs typeface="Times New Roman" panose="02020603050405020304" pitchFamily="18" charset="0"/>
              </a:rPr>
              <a:t>Компетентності</a:t>
            </a:r>
            <a:r>
              <a:rPr lang="uk-UA" sz="2000" dirty="0">
                <a:latin typeface="Times New Roman" panose="02020603050405020304" pitchFamily="18" charset="0"/>
                <a:cs typeface="Times New Roman" panose="02020603050405020304" pitchFamily="18" charset="0"/>
              </a:rPr>
              <a:t> являють собою динамічне поєднання знань, розуміння, навичок, умінь та здатностей; розвиток </a:t>
            </a:r>
            <a:r>
              <a:rPr lang="uk-UA" sz="2000" dirty="0" err="1">
                <a:latin typeface="Times New Roman" panose="02020603050405020304" pitchFamily="18" charset="0"/>
                <a:cs typeface="Times New Roman" panose="02020603050405020304" pitchFamily="18" charset="0"/>
              </a:rPr>
              <a:t>компетентностей</a:t>
            </a:r>
            <a:r>
              <a:rPr lang="uk-UA" sz="2000" dirty="0">
                <a:latin typeface="Times New Roman" panose="02020603050405020304" pitchFamily="18" charset="0"/>
                <a:cs typeface="Times New Roman" panose="02020603050405020304" pitchFamily="18" charset="0"/>
              </a:rPr>
              <a:t> є метою освітніх програм; компетентності формуються в різних навчальних дисциплінах і оцінюються на різних етапах.</a:t>
            </a:r>
          </a:p>
          <a:p>
            <a:pPr eaLnBrk="1" hangingPunct="1">
              <a:defRPr/>
            </a:pPr>
            <a:endParaRPr lang="uk-UA" sz="2000" dirty="0">
              <a:latin typeface="Times New Roman" panose="02020603050405020304" pitchFamily="18" charset="0"/>
              <a:cs typeface="Times New Roman" panose="02020603050405020304" pitchFamily="18" charset="0"/>
            </a:endParaRPr>
          </a:p>
          <a:p>
            <a:pPr marL="447675" indent="-180975"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Компетентності виникають </a:t>
            </a:r>
            <a:r>
              <a:rPr lang="uk-UA" sz="2000" u="sng" dirty="0">
                <a:latin typeface="Times New Roman" panose="02020603050405020304" pitchFamily="18" charset="0"/>
                <a:cs typeface="Times New Roman" panose="02020603050405020304" pitchFamily="18" charset="0"/>
              </a:rPr>
              <a:t>в особи.</a:t>
            </a:r>
            <a:endParaRPr lang="uk-UA" sz="2000" dirty="0">
              <a:latin typeface="Times New Roman" panose="02020603050405020304" pitchFamily="18" charset="0"/>
              <a:cs typeface="Times New Roman" panose="02020603050405020304" pitchFamily="18" charset="0"/>
            </a:endParaRPr>
          </a:p>
          <a:p>
            <a:pPr marL="447675" indent="-180975"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Компетентності далеко </a:t>
            </a:r>
            <a:r>
              <a:rPr lang="uk-UA" sz="2000" u="sng" dirty="0">
                <a:latin typeface="Times New Roman" panose="02020603050405020304" pitchFamily="18" charset="0"/>
                <a:cs typeface="Times New Roman" panose="02020603050405020304" pitchFamily="18" charset="0"/>
              </a:rPr>
              <a:t>не</a:t>
            </a:r>
            <a:r>
              <a:rPr lang="uk-UA" sz="2000" dirty="0">
                <a:latin typeface="Times New Roman" panose="02020603050405020304" pitchFamily="18" charset="0"/>
                <a:cs typeface="Times New Roman" panose="02020603050405020304" pitchFamily="18" charset="0"/>
              </a:rPr>
              <a:t> завжди можна чітко </a:t>
            </a:r>
            <a:r>
              <a:rPr lang="uk-UA" sz="2000" u="sng" dirty="0">
                <a:latin typeface="Times New Roman" panose="02020603050405020304" pitchFamily="18" charset="0"/>
                <a:cs typeface="Times New Roman" panose="02020603050405020304" pitchFamily="18" charset="0"/>
              </a:rPr>
              <a:t>виміряти</a:t>
            </a:r>
            <a:r>
              <a:rPr lang="uk-UA" sz="2000" dirty="0">
                <a:latin typeface="Times New Roman" panose="02020603050405020304" pitchFamily="18" charset="0"/>
                <a:cs typeface="Times New Roman" panose="02020603050405020304" pitchFamily="18" charset="0"/>
              </a:rPr>
              <a:t>.</a:t>
            </a:r>
          </a:p>
          <a:p>
            <a:pPr marL="447675" indent="-180975"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Компетентності формуються </a:t>
            </a:r>
            <a:r>
              <a:rPr lang="uk-UA" sz="2000" u="sng" dirty="0">
                <a:latin typeface="Times New Roman" panose="02020603050405020304" pitchFamily="18" charset="0"/>
                <a:cs typeface="Times New Roman" panose="02020603050405020304" pitchFamily="18" charset="0"/>
              </a:rPr>
              <a:t>протягом освітньої програми в цілому</a:t>
            </a:r>
            <a:r>
              <a:rPr lang="uk-UA" sz="2000" dirty="0">
                <a:latin typeface="Times New Roman" panose="02020603050405020304" pitchFamily="18" charset="0"/>
                <a:cs typeface="Times New Roman" panose="02020603050405020304" pitchFamily="18" charset="0"/>
              </a:rPr>
              <a:t>, а інколи навіть можуть переходити на вищий цикл освіти.</a:t>
            </a:r>
          </a:p>
          <a:p>
            <a:pPr marL="447675" indent="-180975"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Перелік </a:t>
            </a:r>
            <a:r>
              <a:rPr lang="uk-UA" sz="2000" dirty="0" err="1">
                <a:latin typeface="Times New Roman" panose="02020603050405020304" pitchFamily="18" charset="0"/>
                <a:cs typeface="Times New Roman" panose="02020603050405020304" pitchFamily="18" charset="0"/>
              </a:rPr>
              <a:t>компетентностей</a:t>
            </a:r>
            <a:r>
              <a:rPr lang="uk-UA" sz="2000" dirty="0">
                <a:latin typeface="Times New Roman" panose="02020603050405020304" pitchFamily="18" charset="0"/>
                <a:cs typeface="Times New Roman" panose="02020603050405020304" pitchFamily="18" charset="0"/>
              </a:rPr>
              <a:t> (модель фахівця, </a:t>
            </a:r>
            <a:r>
              <a:rPr lang="uk-UA" sz="2000" dirty="0" err="1">
                <a:latin typeface="Times New Roman" panose="02020603050405020304" pitchFamily="18" charset="0"/>
                <a:cs typeface="Times New Roman" panose="02020603050405020304" pitchFamily="18" charset="0"/>
              </a:rPr>
              <a:t>ОКХ</a:t>
            </a:r>
            <a:r>
              <a:rPr lang="uk-UA" sz="2000" dirty="0">
                <a:latin typeface="Times New Roman" panose="02020603050405020304" pitchFamily="18" charset="0"/>
                <a:cs typeface="Times New Roman" panose="02020603050405020304" pitchFamily="18" charset="0"/>
              </a:rPr>
              <a:t>) в основному визначається </a:t>
            </a:r>
            <a:r>
              <a:rPr lang="uk-UA" sz="2000" u="sng" dirty="0">
                <a:latin typeface="Times New Roman" panose="02020603050405020304" pitchFamily="18" charset="0"/>
                <a:cs typeface="Times New Roman" panose="02020603050405020304" pitchFamily="18" charset="0"/>
              </a:rPr>
              <a:t>зовнішніми</a:t>
            </a:r>
            <a:r>
              <a:rPr lang="uk-UA" sz="2000" dirty="0">
                <a:latin typeface="Times New Roman" panose="02020603050405020304" pitchFamily="18" charset="0"/>
                <a:cs typeface="Times New Roman" panose="02020603050405020304" pitchFamily="18" charset="0"/>
              </a:rPr>
              <a:t> по відношенню до університетської системи </a:t>
            </a:r>
            <a:r>
              <a:rPr lang="uk-UA" sz="2000" dirty="0" err="1">
                <a:latin typeface="Times New Roman" panose="02020603050405020304" pitchFamily="18" charset="0"/>
                <a:cs typeface="Times New Roman" panose="02020603050405020304" pitchFamily="18" charset="0"/>
              </a:rPr>
              <a:t>стейкголдерами</a:t>
            </a:r>
            <a:r>
              <a:rPr lang="uk-UA" sz="2000" dirty="0">
                <a:latin typeface="Times New Roman" panose="02020603050405020304" pitchFamily="18" charset="0"/>
                <a:cs typeface="Times New Roman" panose="02020603050405020304" pitchFamily="18" charset="0"/>
              </a:rPr>
              <a:t>: працедавцями, професійними асоціаціями, випускниками тощо.</a:t>
            </a:r>
          </a:p>
        </p:txBody>
      </p:sp>
      <p:pic>
        <p:nvPicPr>
          <p:cNvPr id="5018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5018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Рисунок 4" descr="ПЛАШКА_01.jpg"/>
          <p:cNvPicPr>
            <a:picLocks noChangeAspect="1"/>
          </p:cNvPicPr>
          <p:nvPr/>
        </p:nvPicPr>
        <p:blipFill>
          <a:blip r:embed="rId3"/>
          <a:srcRect/>
          <a:stretch>
            <a:fillRect/>
          </a:stretch>
        </p:blipFill>
        <p:spPr bwMode="auto">
          <a:xfrm>
            <a:off x="0" y="6450013"/>
            <a:ext cx="9144000" cy="407987"/>
          </a:xfrm>
          <a:prstGeom prst="rect">
            <a:avLst/>
          </a:prstGeom>
          <a:noFill/>
          <a:ln w="9525">
            <a:noFill/>
            <a:miter lim="800000"/>
            <a:headEnd/>
            <a:tailEnd/>
          </a:ln>
        </p:spPr>
      </p:pic>
      <p:sp>
        <p:nvSpPr>
          <p:cNvPr id="51203"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Протиріччя європейських мета-рамок</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51205"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9FAD998D-4243-42F9-A80E-B32819587CDA}" type="slidenum">
              <a:rPr lang="uk-UA" altLang="uk-UA" sz="2000" smtClean="0">
                <a:solidFill>
                  <a:schemeClr val="bg1"/>
                </a:solidFill>
                <a:latin typeface="HeliosLight"/>
              </a:rPr>
              <a:pPr algn="l"/>
              <a:t>13</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41325" y="1295400"/>
            <a:ext cx="8523287" cy="5293757"/>
          </a:xfrm>
          <a:prstGeom prst="rect">
            <a:avLst/>
          </a:prstGeom>
          <a:noFill/>
          <a:ln w="9525">
            <a:noFill/>
            <a:miter lim="800000"/>
            <a:headEnd/>
            <a:tailEnd/>
          </a:ln>
        </p:spPr>
        <p:txBody>
          <a:bodyPr>
            <a:spAutoFit/>
          </a:bodyPr>
          <a:lstStyle/>
          <a:p>
            <a:pPr eaLnBrk="1" hangingPunct="1">
              <a:defRPr/>
            </a:pPr>
            <a:r>
              <a:rPr lang="uk-UA" sz="2000" b="1" dirty="0">
                <a:latin typeface="Times New Roman" panose="02020603050405020304" pitchFamily="18" charset="0"/>
                <a:cs typeface="Times New Roman" panose="02020603050405020304" pitchFamily="18" charset="0"/>
              </a:rPr>
              <a:t>Рамка кваліфікацій для Європейського простору вищої освіти</a:t>
            </a:r>
            <a:r>
              <a:rPr lang="uk-UA" sz="2000" dirty="0">
                <a:latin typeface="Times New Roman" panose="02020603050405020304" pitchFamily="18" charset="0"/>
                <a:cs typeface="Times New Roman" panose="02020603050405020304" pitchFamily="18" charset="0"/>
              </a:rPr>
              <a:t> </a:t>
            </a:r>
          </a:p>
          <a:p>
            <a:pPr eaLnBrk="1" hangingPunct="1">
              <a:defRPr/>
            </a:pPr>
            <a:r>
              <a:rPr lang="uk-UA" sz="2000"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The Framework of Qualifications for European Higher Education Area</a:t>
            </a:r>
            <a:r>
              <a:rPr lang="uk-UA"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FQ</a:t>
            </a:r>
            <a:r>
              <a:rPr lang="uk-UA" sz="2000" b="1" i="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EHEA</a:t>
            </a:r>
            <a:r>
              <a:rPr lang="uk-UA" sz="2000" i="1" dirty="0">
                <a:latin typeface="Times New Roman" panose="02020603050405020304" pitchFamily="18" charset="0"/>
                <a:cs typeface="Times New Roman" panose="02020603050405020304" pitchFamily="18" charset="0"/>
              </a:rPr>
              <a:t>)</a:t>
            </a:r>
          </a:p>
          <a:p>
            <a:pPr marL="2152650" indent="-342900" eaLnBrk="1" hangingPunct="1">
              <a:buFont typeface="+mj-lt"/>
              <a:buAutoNum type="arabicPeriod"/>
              <a:defRPr/>
            </a:pPr>
            <a:r>
              <a:rPr lang="uk-UA" sz="2000" dirty="0" smtClean="0">
                <a:latin typeface="Times New Roman" panose="02020603050405020304" pitchFamily="18" charset="0"/>
                <a:cs typeface="Times New Roman" panose="02020603050405020304" pitchFamily="18" charset="0"/>
              </a:rPr>
              <a:t>Знання </a:t>
            </a:r>
            <a:r>
              <a:rPr lang="uk-UA" sz="2000" dirty="0">
                <a:latin typeface="Times New Roman" panose="02020603050405020304" pitchFamily="18" charset="0"/>
                <a:cs typeface="Times New Roman" panose="02020603050405020304" pitchFamily="18" charset="0"/>
              </a:rPr>
              <a:t>та розуміння.</a:t>
            </a:r>
          </a:p>
          <a:p>
            <a:pPr marL="2152650" indent="-342900" eaLnBrk="1" hangingPunct="1">
              <a:buFont typeface="+mj-lt"/>
              <a:buAutoNum type="arabicPeriod"/>
              <a:defRPr/>
            </a:pPr>
            <a:r>
              <a:rPr lang="uk-UA" sz="2000" dirty="0">
                <a:latin typeface="Times New Roman" panose="02020603050405020304" pitchFamily="18" charset="0"/>
                <a:cs typeface="Times New Roman" panose="02020603050405020304" pitchFamily="18" charset="0"/>
              </a:rPr>
              <a:t>Застосування знань і розумінь.</a:t>
            </a:r>
          </a:p>
          <a:p>
            <a:pPr marL="2152650" indent="-342900" eaLnBrk="1" hangingPunct="1">
              <a:buFont typeface="+mj-lt"/>
              <a:buAutoNum type="arabicPeriod"/>
              <a:defRPr/>
            </a:pPr>
            <a:r>
              <a:rPr lang="uk-UA" sz="2000" dirty="0">
                <a:latin typeface="Times New Roman" panose="02020603050405020304" pitchFamily="18" charset="0"/>
                <a:cs typeface="Times New Roman" panose="02020603050405020304" pitchFamily="18" charset="0"/>
              </a:rPr>
              <a:t>Формування суджень.</a:t>
            </a:r>
          </a:p>
          <a:p>
            <a:pPr marL="2152650" indent="-342900" eaLnBrk="1" hangingPunct="1">
              <a:buFont typeface="+mj-lt"/>
              <a:buAutoNum type="arabicPeriod"/>
              <a:defRPr/>
            </a:pPr>
            <a:r>
              <a:rPr lang="uk-UA" sz="2000" dirty="0">
                <a:latin typeface="Times New Roman" panose="02020603050405020304" pitchFamily="18" charset="0"/>
                <a:cs typeface="Times New Roman" panose="02020603050405020304" pitchFamily="18" charset="0"/>
              </a:rPr>
              <a:t>Комунікація.</a:t>
            </a:r>
          </a:p>
          <a:p>
            <a:pPr marL="2152650" indent="-342900" eaLnBrk="1" hangingPunct="1">
              <a:buFont typeface="+mj-lt"/>
              <a:buAutoNum type="arabicPeriod"/>
              <a:defRPr/>
            </a:pPr>
            <a:r>
              <a:rPr lang="uk-UA" sz="2000" dirty="0">
                <a:latin typeface="Times New Roman" panose="02020603050405020304" pitchFamily="18" charset="0"/>
                <a:cs typeface="Times New Roman" panose="02020603050405020304" pitchFamily="18" charset="0"/>
              </a:rPr>
              <a:t>Уміння навчатися.</a:t>
            </a:r>
          </a:p>
          <a:p>
            <a:pPr marL="2152650" indent="-342900" eaLnBrk="1" hangingPunct="1">
              <a:buFont typeface="+mj-lt"/>
              <a:buAutoNum type="arabicPeriod"/>
              <a:defRPr/>
            </a:pPr>
            <a:endParaRPr lang="uk-UA" sz="2000" dirty="0">
              <a:latin typeface="Times New Roman" panose="02020603050405020304" pitchFamily="18" charset="0"/>
              <a:cs typeface="Times New Roman" panose="02020603050405020304" pitchFamily="18" charset="0"/>
            </a:endParaRPr>
          </a:p>
          <a:p>
            <a:pPr marL="85725" eaLnBrk="1" hangingPunct="1">
              <a:defRPr/>
            </a:pPr>
            <a:r>
              <a:rPr lang="uk-UA" sz="2000" b="1" dirty="0" smtClean="0">
                <a:latin typeface="Times New Roman" panose="02020603050405020304" pitchFamily="18" charset="0"/>
                <a:cs typeface="Times New Roman" panose="02020603050405020304" pitchFamily="18" charset="0"/>
              </a:rPr>
              <a:t>Європейська </a:t>
            </a:r>
            <a:r>
              <a:rPr lang="uk-UA" sz="2000" b="1" dirty="0">
                <a:latin typeface="Times New Roman" panose="02020603050405020304" pitchFamily="18" charset="0"/>
                <a:cs typeface="Times New Roman" panose="02020603050405020304" pitchFamily="18" charset="0"/>
              </a:rPr>
              <a:t>рамка кваліфікацій для навчання впродовж життя</a:t>
            </a:r>
            <a:r>
              <a:rPr lang="uk-UA" sz="2000" dirty="0">
                <a:latin typeface="Times New Roman" panose="02020603050405020304" pitchFamily="18" charset="0"/>
                <a:cs typeface="Times New Roman" panose="02020603050405020304" pitchFamily="18" charset="0"/>
              </a:rPr>
              <a:t> </a:t>
            </a:r>
          </a:p>
          <a:p>
            <a:pPr marL="85725" eaLnBrk="1" hangingPunct="1">
              <a:defRPr/>
            </a:pPr>
            <a:r>
              <a:rPr lang="uk-UA" sz="2000"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European Qualifications Framework for Life Long Learning</a:t>
            </a:r>
            <a:r>
              <a:rPr lang="uk-UA"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EQF</a:t>
            </a:r>
            <a:r>
              <a:rPr lang="uk-UA" sz="2000" b="1" i="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LLL</a:t>
            </a:r>
            <a:r>
              <a:rPr lang="uk-UA" sz="2000" i="1" dirty="0">
                <a:latin typeface="Times New Roman" panose="02020603050405020304" pitchFamily="18" charset="0"/>
                <a:cs typeface="Times New Roman" panose="02020603050405020304" pitchFamily="18" charset="0"/>
              </a:rPr>
              <a:t>)</a:t>
            </a:r>
          </a:p>
          <a:p>
            <a:pPr marL="85725" eaLnBrk="1" hangingPunct="1">
              <a:defRPr/>
            </a:pPr>
            <a:endParaRPr lang="uk-UA" sz="2000" i="1" dirty="0">
              <a:latin typeface="Times New Roman" panose="02020603050405020304" pitchFamily="18" charset="0"/>
              <a:cs typeface="Times New Roman" panose="02020603050405020304" pitchFamily="18" charset="0"/>
            </a:endParaRPr>
          </a:p>
          <a:p>
            <a:pPr marL="1076325" indent="-342900" eaLnBrk="1" hangingPunct="1">
              <a:buFont typeface="+mj-lt"/>
              <a:buAutoNum type="arabicPeriod"/>
              <a:defRPr/>
            </a:pPr>
            <a:r>
              <a:rPr lang="uk-UA" sz="2000" dirty="0">
                <a:latin typeface="Times New Roman" panose="02020603050405020304" pitchFamily="18" charset="0"/>
                <a:cs typeface="Times New Roman" panose="02020603050405020304" pitchFamily="18" charset="0"/>
              </a:rPr>
              <a:t>Знання (теоретичні та/або фактологічні).</a:t>
            </a:r>
          </a:p>
          <a:p>
            <a:pPr marL="1076325" indent="-342900" eaLnBrk="1" hangingPunct="1">
              <a:buFont typeface="+mj-lt"/>
              <a:buAutoNum type="arabicPeriod"/>
              <a:defRPr/>
            </a:pPr>
            <a:r>
              <a:rPr lang="uk-UA" sz="2000" dirty="0">
                <a:latin typeface="Times New Roman" panose="02020603050405020304" pitchFamily="18" charset="0"/>
                <a:cs typeface="Times New Roman" panose="02020603050405020304" pitchFamily="18" charset="0"/>
              </a:rPr>
              <a:t>Уміння/навички (когнітивні та практичні).</a:t>
            </a:r>
          </a:p>
          <a:p>
            <a:pPr marL="1076325" indent="-342900" eaLnBrk="1" hangingPunct="1">
              <a:buFont typeface="+mj-lt"/>
              <a:buAutoNum type="arabicPeriod"/>
              <a:defRPr/>
            </a:pPr>
            <a:r>
              <a:rPr lang="uk-UA" sz="2000" dirty="0">
                <a:latin typeface="Times New Roman" panose="02020603050405020304" pitchFamily="18" charset="0"/>
                <a:cs typeface="Times New Roman" panose="02020603050405020304" pitchFamily="18" charset="0"/>
              </a:rPr>
              <a:t>Компетентності (в першу чергу – автономність та відповідальність).</a:t>
            </a:r>
          </a:p>
          <a:p>
            <a:pPr eaLnBrk="1" hangingPunct="1">
              <a:defRPr/>
            </a:pPr>
            <a:endParaRPr lang="en-US" altLang="uk-UA" dirty="0">
              <a:solidFill>
                <a:srgbClr val="2E3192"/>
              </a:solidFill>
              <a:latin typeface="HeliosCond"/>
            </a:endParaRPr>
          </a:p>
        </p:txBody>
      </p:sp>
      <p:pic>
        <p:nvPicPr>
          <p:cNvPr id="51211"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51212"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Рисунок 4" descr="ПЛАШКА_01.jpg"/>
          <p:cNvPicPr>
            <a:picLocks noChangeAspect="1"/>
          </p:cNvPicPr>
          <p:nvPr/>
        </p:nvPicPr>
        <p:blipFill>
          <a:blip r:embed="rId3"/>
          <a:srcRect/>
          <a:stretch>
            <a:fillRect/>
          </a:stretch>
        </p:blipFill>
        <p:spPr bwMode="auto">
          <a:xfrm>
            <a:off x="0" y="6450013"/>
            <a:ext cx="9144000" cy="407987"/>
          </a:xfrm>
          <a:prstGeom prst="rect">
            <a:avLst/>
          </a:prstGeom>
          <a:noFill/>
          <a:ln w="9525">
            <a:noFill/>
            <a:miter lim="800000"/>
            <a:headEnd/>
            <a:tailEnd/>
          </a:ln>
        </p:spPr>
      </p:pic>
      <p:sp>
        <p:nvSpPr>
          <p:cNvPr id="52227"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Новини ЄРК</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52229"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1C56C030-15D5-4C00-8C82-3F068B1C3E6B}" type="slidenum">
              <a:rPr lang="uk-UA" altLang="uk-UA" sz="2000" smtClean="0">
                <a:solidFill>
                  <a:schemeClr val="bg1"/>
                </a:solidFill>
                <a:latin typeface="HeliosLight"/>
              </a:rPr>
              <a:pPr algn="l"/>
              <a:t>14</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68313" y="1395413"/>
            <a:ext cx="8523287" cy="646112"/>
          </a:xfrm>
          <a:prstGeom prst="rect">
            <a:avLst/>
          </a:prstGeom>
          <a:noFill/>
          <a:ln w="9525">
            <a:noFill/>
            <a:miter lim="800000"/>
            <a:headEnd/>
            <a:tailEnd/>
          </a:ln>
        </p:spPr>
        <p:txBody>
          <a:bodyPr>
            <a:spAutoFit/>
          </a:bodyPr>
          <a:lstStyle/>
          <a:p>
            <a:pPr marL="2152650" indent="-342900" eaLnBrk="1" hangingPunct="1">
              <a:defRPr/>
            </a:pPr>
            <a:endParaRPr lang="uk-UA" dirty="0"/>
          </a:p>
          <a:p>
            <a:pPr eaLnBrk="1" hangingPunct="1">
              <a:defRPr/>
            </a:pPr>
            <a:endParaRPr lang="en-US" altLang="uk-UA" dirty="0">
              <a:solidFill>
                <a:srgbClr val="2E3192"/>
              </a:solidFill>
              <a:latin typeface="HeliosCond"/>
            </a:endParaRPr>
          </a:p>
        </p:txBody>
      </p:sp>
      <p:pic>
        <p:nvPicPr>
          <p:cNvPr id="52235"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52236"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pic>
        <p:nvPicPr>
          <p:cNvPr id="52237" name="Рисунок 12"/>
          <p:cNvPicPr>
            <a:picLocks noChangeAspect="1" noChangeArrowheads="1"/>
          </p:cNvPicPr>
          <p:nvPr/>
        </p:nvPicPr>
        <p:blipFill>
          <a:blip r:embed="rId6"/>
          <a:srcRect l="20683" t="16620" r="21928" b="8034"/>
          <a:stretch>
            <a:fillRect/>
          </a:stretch>
        </p:blipFill>
        <p:spPr bwMode="auto">
          <a:xfrm>
            <a:off x="1385888" y="1519238"/>
            <a:ext cx="6607175" cy="449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Рисунок 4" descr="ПЛАШКА_01.jpg"/>
          <p:cNvPicPr>
            <a:picLocks noChangeAspect="1"/>
          </p:cNvPicPr>
          <p:nvPr/>
        </p:nvPicPr>
        <p:blipFill>
          <a:blip r:embed="rId3"/>
          <a:srcRect/>
          <a:stretch>
            <a:fillRect/>
          </a:stretch>
        </p:blipFill>
        <p:spPr bwMode="auto">
          <a:xfrm>
            <a:off x="0" y="6450013"/>
            <a:ext cx="9144000" cy="407987"/>
          </a:xfrm>
          <a:prstGeom prst="rect">
            <a:avLst/>
          </a:prstGeom>
          <a:noFill/>
          <a:ln w="9525">
            <a:noFill/>
            <a:miter lim="800000"/>
            <a:headEnd/>
            <a:tailEnd/>
          </a:ln>
        </p:spPr>
      </p:pic>
      <p:sp>
        <p:nvSpPr>
          <p:cNvPr id="5325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Новини ЄРК</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5325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49F4B03E-16EB-4042-A32B-2767CF13CED5}" type="slidenum">
              <a:rPr lang="uk-UA" altLang="uk-UA" sz="2000" smtClean="0">
                <a:solidFill>
                  <a:schemeClr val="bg1"/>
                </a:solidFill>
                <a:latin typeface="HeliosLight"/>
              </a:rPr>
              <a:pPr algn="l"/>
              <a:t>15</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53258" name="Прямокутник 12"/>
          <p:cNvSpPr>
            <a:spLocks noChangeArrowheads="1"/>
          </p:cNvSpPr>
          <p:nvPr/>
        </p:nvSpPr>
        <p:spPr bwMode="auto">
          <a:xfrm>
            <a:off x="561974" y="1341664"/>
            <a:ext cx="7934325" cy="4708981"/>
          </a:xfrm>
          <a:prstGeom prst="rect">
            <a:avLst/>
          </a:prstGeom>
          <a:noFill/>
          <a:ln w="9525">
            <a:noFill/>
            <a:miter lim="800000"/>
            <a:headEnd/>
            <a:tailEnd/>
          </a:ln>
        </p:spPr>
        <p:txBody>
          <a:bodyPr>
            <a:spAutoFit/>
          </a:bodyPr>
          <a:lstStyle/>
          <a:p>
            <a:pPr algn="just"/>
            <a:r>
              <a:rPr lang="uk-UA" sz="2000" dirty="0">
                <a:latin typeface="Times New Roman" panose="02020603050405020304" pitchFamily="18" charset="0"/>
                <a:cs typeface="Times New Roman" panose="02020603050405020304" pitchFamily="18" charset="0"/>
              </a:rPr>
              <a:t>(e) </a:t>
            </a:r>
            <a:r>
              <a:rPr lang="uk-UA" sz="2000" dirty="0" err="1">
                <a:latin typeface="Times New Roman" panose="02020603050405020304" pitchFamily="18" charset="0"/>
                <a:cs typeface="Times New Roman" panose="02020603050405020304" pitchFamily="18" charset="0"/>
              </a:rPr>
              <a:t>'learning</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outcomes'</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means</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statements</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regarding</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what</a:t>
            </a:r>
            <a:r>
              <a:rPr lang="uk-UA" sz="2000" dirty="0">
                <a:latin typeface="Times New Roman" panose="02020603050405020304" pitchFamily="18" charset="0"/>
                <a:cs typeface="Times New Roman" panose="02020603050405020304" pitchFamily="18" charset="0"/>
              </a:rPr>
              <a:t> a </a:t>
            </a:r>
            <a:r>
              <a:rPr lang="uk-UA" sz="2000" dirty="0" err="1">
                <a:latin typeface="Times New Roman" panose="02020603050405020304" pitchFamily="18" charset="0"/>
                <a:cs typeface="Times New Roman" panose="02020603050405020304" pitchFamily="18" charset="0"/>
              </a:rPr>
              <a:t>learner</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knows</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understands</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and</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is</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able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to</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do</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on</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completion</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of</a:t>
            </a:r>
            <a:r>
              <a:rPr lang="uk-UA" sz="2000" dirty="0">
                <a:latin typeface="Times New Roman" panose="02020603050405020304" pitchFamily="18" charset="0"/>
                <a:cs typeface="Times New Roman" panose="02020603050405020304" pitchFamily="18" charset="0"/>
              </a:rPr>
              <a:t> a </a:t>
            </a:r>
            <a:r>
              <a:rPr lang="uk-UA" sz="2000" dirty="0" err="1">
                <a:latin typeface="Times New Roman" panose="02020603050405020304" pitchFamily="18" charset="0"/>
                <a:cs typeface="Times New Roman" panose="02020603050405020304" pitchFamily="18" charset="0"/>
              </a:rPr>
              <a:t>learning</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process</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which</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are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defined</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in</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terms</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of</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knowledge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skills</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and</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responsibility</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and</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autonomy</a:t>
            </a:r>
            <a:r>
              <a:rPr lang="uk-UA" sz="2000" dirty="0" smtClean="0">
                <a:latin typeface="Times New Roman" panose="02020603050405020304" pitchFamily="18" charset="0"/>
                <a:cs typeface="Times New Roman" panose="02020603050405020304" pitchFamily="18" charset="0"/>
              </a:rPr>
              <a:t>;</a:t>
            </a:r>
          </a:p>
          <a:p>
            <a:pPr algn="just"/>
            <a:endParaRPr lang="uk-UA" sz="2000" dirty="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Результат навчання</a:t>
            </a:r>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 це твердження щодо того, що </a:t>
            </a:r>
            <a:r>
              <a:rPr lang="uk-UA" sz="2000" dirty="0" smtClean="0">
                <a:latin typeface="Times New Roman" panose="02020603050405020304" pitchFamily="18" charset="0"/>
                <a:cs typeface="Times New Roman" panose="02020603050405020304" pitchFamily="18" charset="0"/>
              </a:rPr>
              <a:t>особа, яка навчається, </a:t>
            </a:r>
            <a:r>
              <a:rPr lang="uk-UA" sz="2000" dirty="0">
                <a:latin typeface="Times New Roman" panose="02020603050405020304" pitchFamily="18" charset="0"/>
                <a:cs typeface="Times New Roman" panose="02020603050405020304" pitchFamily="18" charset="0"/>
              </a:rPr>
              <a:t>знає, розуміє та вміє робити після завершення навчального </a:t>
            </a:r>
            <a:r>
              <a:rPr lang="uk-UA" sz="2000" dirty="0" smtClean="0">
                <a:latin typeface="Times New Roman" panose="02020603050405020304" pitchFamily="18" charset="0"/>
                <a:cs typeface="Times New Roman" panose="02020603050405020304" pitchFamily="18" charset="0"/>
              </a:rPr>
              <a:t>процесу; результат навчання формулюється в термінах </a:t>
            </a:r>
            <a:r>
              <a:rPr lang="en-US"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знань</a:t>
            </a:r>
            <a:r>
              <a:rPr lang="en-US"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навичок</a:t>
            </a:r>
            <a:r>
              <a:rPr lang="en-US"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та </a:t>
            </a:r>
            <a:r>
              <a:rPr lang="en-US" sz="2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відповідальності </a:t>
            </a:r>
            <a:r>
              <a:rPr lang="uk-UA" sz="2000" dirty="0">
                <a:latin typeface="Times New Roman" panose="02020603050405020304" pitchFamily="18" charset="0"/>
                <a:cs typeface="Times New Roman" panose="02020603050405020304" pitchFamily="18" charset="0"/>
              </a:rPr>
              <a:t>та </a:t>
            </a:r>
            <a:r>
              <a:rPr lang="uk-UA" sz="2000" dirty="0" smtClean="0">
                <a:latin typeface="Times New Roman" panose="02020603050405020304" pitchFamily="18" charset="0"/>
                <a:cs typeface="Times New Roman" panose="02020603050405020304" pitchFamily="18" charset="0"/>
              </a:rPr>
              <a:t>самостійності</a:t>
            </a:r>
            <a:r>
              <a:rPr lang="en-US" sz="2000" dirty="0" smtClean="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(h) </a:t>
            </a:r>
            <a:r>
              <a:rPr lang="uk-UA" sz="2000" dirty="0" err="1">
                <a:latin typeface="Times New Roman" panose="02020603050405020304" pitchFamily="18" charset="0"/>
                <a:cs typeface="Times New Roman" panose="02020603050405020304" pitchFamily="18" charset="0"/>
              </a:rPr>
              <a:t>'responsibility</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and</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autonomy'</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means</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ability</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of</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the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learner</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to</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apply</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knowledge</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and</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skills</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autonomously</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and</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with</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responsibility</a:t>
            </a:r>
            <a:r>
              <a:rPr lang="uk-UA" sz="2000" dirty="0">
                <a:latin typeface="Times New Roman" panose="02020603050405020304" pitchFamily="18" charset="0"/>
                <a:cs typeface="Times New Roman" panose="02020603050405020304" pitchFamily="18" charset="0"/>
              </a:rPr>
              <a:t>;</a:t>
            </a:r>
          </a:p>
          <a:p>
            <a:pPr eaLnBrk="1" hangingPunct="1"/>
            <a:endParaRPr lang="en-US" altLang="uk-UA" sz="2000" dirty="0" smtClean="0">
              <a:solidFill>
                <a:srgbClr val="2E3192"/>
              </a:solidFill>
              <a:latin typeface="Times New Roman" panose="02020603050405020304" pitchFamily="18" charset="0"/>
              <a:cs typeface="Times New Roman" panose="02020603050405020304" pitchFamily="18" charset="0"/>
            </a:endParaRPr>
          </a:p>
          <a:p>
            <a:pPr eaLnBrk="1" hangingPunct="1"/>
            <a:r>
              <a:rPr lang="uk-UA" altLang="uk-UA" sz="2000" b="1" dirty="0" smtClean="0">
                <a:latin typeface="Times New Roman" panose="02020603050405020304" pitchFamily="18" charset="0"/>
                <a:cs typeface="Times New Roman" panose="02020603050405020304" pitchFamily="18" charset="0"/>
              </a:rPr>
              <a:t>Відповідальність </a:t>
            </a:r>
            <a:r>
              <a:rPr lang="uk-UA" altLang="uk-UA" sz="2000" b="1" dirty="0">
                <a:latin typeface="Times New Roman" panose="02020603050405020304" pitchFamily="18" charset="0"/>
                <a:cs typeface="Times New Roman" panose="02020603050405020304" pitchFamily="18" charset="0"/>
              </a:rPr>
              <a:t>та </a:t>
            </a:r>
            <a:r>
              <a:rPr lang="uk-UA" altLang="uk-UA" sz="2000" b="1" dirty="0" smtClean="0">
                <a:latin typeface="Times New Roman" panose="02020603050405020304" pitchFamily="18" charset="0"/>
                <a:cs typeface="Times New Roman" panose="02020603050405020304" pitchFamily="18" charset="0"/>
              </a:rPr>
              <a:t>автономність </a:t>
            </a:r>
            <a:r>
              <a:rPr lang="uk-UA" altLang="uk-UA" sz="2000" dirty="0" smtClean="0">
                <a:latin typeface="Times New Roman" panose="02020603050405020304" pitchFamily="18" charset="0"/>
                <a:cs typeface="Times New Roman" panose="02020603050405020304" pitchFamily="18" charset="0"/>
              </a:rPr>
              <a:t>- здатність </a:t>
            </a:r>
            <a:r>
              <a:rPr lang="uk-UA" sz="2000" dirty="0">
                <a:latin typeface="Times New Roman" panose="02020603050405020304" pitchFamily="18" charset="0"/>
                <a:cs typeface="Times New Roman" panose="02020603050405020304" pitchFamily="18" charset="0"/>
              </a:rPr>
              <a:t>особа, яка </a:t>
            </a:r>
            <a:r>
              <a:rPr lang="uk-UA" sz="2000" dirty="0" smtClean="0">
                <a:latin typeface="Times New Roman" panose="02020603050405020304" pitchFamily="18" charset="0"/>
                <a:cs typeface="Times New Roman" panose="02020603050405020304" pitchFamily="18" charset="0"/>
              </a:rPr>
              <a:t>навчається,</a:t>
            </a:r>
            <a:r>
              <a:rPr lang="uk-UA" altLang="uk-UA" sz="2000" dirty="0" smtClean="0">
                <a:latin typeface="Times New Roman" panose="02020603050405020304" pitchFamily="18" charset="0"/>
                <a:cs typeface="Times New Roman" panose="02020603050405020304" pitchFamily="18" charset="0"/>
              </a:rPr>
              <a:t> </a:t>
            </a:r>
            <a:r>
              <a:rPr lang="uk-UA" altLang="uk-UA" sz="2000" dirty="0">
                <a:latin typeface="Times New Roman" panose="02020603050405020304" pitchFamily="18" charset="0"/>
                <a:cs typeface="Times New Roman" panose="02020603050405020304" pitchFamily="18" charset="0"/>
              </a:rPr>
              <a:t>застосовувати знання та </a:t>
            </a:r>
            <a:r>
              <a:rPr lang="uk-UA" altLang="uk-UA" sz="2000" dirty="0" smtClean="0">
                <a:latin typeface="Times New Roman" panose="02020603050405020304" pitchFamily="18" charset="0"/>
                <a:cs typeface="Times New Roman" panose="02020603050405020304" pitchFamily="18" charset="0"/>
              </a:rPr>
              <a:t>вміння </a:t>
            </a:r>
            <a:r>
              <a:rPr lang="uk-UA" altLang="uk-UA" sz="2000" dirty="0">
                <a:latin typeface="Times New Roman" panose="02020603050405020304" pitchFamily="18" charset="0"/>
                <a:cs typeface="Times New Roman" panose="02020603050405020304" pitchFamily="18" charset="0"/>
              </a:rPr>
              <a:t>самостійно та з </a:t>
            </a:r>
            <a:r>
              <a:rPr lang="uk-UA" altLang="uk-UA" sz="2000" dirty="0" smtClean="0">
                <a:latin typeface="Times New Roman" panose="02020603050405020304" pitchFamily="18" charset="0"/>
                <a:cs typeface="Times New Roman" panose="02020603050405020304" pitchFamily="18" charset="0"/>
              </a:rPr>
              <a:t>відповідальністю.</a:t>
            </a:r>
            <a:endParaRPr lang="en-US" altLang="uk-UA" sz="2000" dirty="0">
              <a:latin typeface="Times New Roman" panose="02020603050405020304" pitchFamily="18" charset="0"/>
              <a:cs typeface="Times New Roman" panose="02020603050405020304" pitchFamily="18" charset="0"/>
            </a:endParaRPr>
          </a:p>
        </p:txBody>
      </p:sp>
      <p:pic>
        <p:nvPicPr>
          <p:cNvPr id="5325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5326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5427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Національна рамка кваліфікацій в України</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5427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ED50E264-74D2-4130-95C1-954AB056E3B7}" type="slidenum">
              <a:rPr lang="uk-UA" altLang="uk-UA" sz="2000" smtClean="0">
                <a:solidFill>
                  <a:schemeClr val="bg1"/>
                </a:solidFill>
                <a:latin typeface="HeliosLight"/>
              </a:rPr>
              <a:pPr algn="l"/>
              <a:t>16</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15370" name="Прямокутник 12"/>
          <p:cNvSpPr>
            <a:spLocks noChangeArrowheads="1"/>
          </p:cNvSpPr>
          <p:nvPr/>
        </p:nvSpPr>
        <p:spPr bwMode="auto">
          <a:xfrm>
            <a:off x="561975" y="1966913"/>
            <a:ext cx="8150225" cy="2554545"/>
          </a:xfrm>
          <a:prstGeom prst="rect">
            <a:avLst/>
          </a:prstGeom>
          <a:noFill/>
          <a:ln w="9525">
            <a:noFill/>
            <a:miter lim="800000"/>
            <a:headEnd/>
            <a:tailEnd/>
          </a:ln>
        </p:spPr>
        <p:txBody>
          <a:bodyPr wrap="square">
            <a:spAutoFit/>
          </a:bodyPr>
          <a:lstStyle/>
          <a:p>
            <a:pPr eaLnBrk="1" hangingPunct="1">
              <a:defRPr/>
            </a:pPr>
            <a:r>
              <a:rPr lang="uk-UA" sz="2000" dirty="0">
                <a:latin typeface="Times New Roman" panose="02020603050405020304" pitchFamily="18" charset="0"/>
                <a:cs typeface="Times New Roman" panose="02020603050405020304" pitchFamily="18" charset="0"/>
              </a:rPr>
              <a:t>Про затвердження </a:t>
            </a:r>
            <a:r>
              <a:rPr lang="uk-UA" sz="2000" b="1" dirty="0">
                <a:latin typeface="Times New Roman" panose="02020603050405020304" pitchFamily="18" charset="0"/>
                <a:cs typeface="Times New Roman" panose="02020603050405020304" pitchFamily="18" charset="0"/>
              </a:rPr>
              <a:t>Національної рамки кваліфікацій</a:t>
            </a:r>
            <a:r>
              <a:rPr lang="uk-UA" sz="2000" dirty="0">
                <a:latin typeface="Times New Roman" panose="02020603050405020304" pitchFamily="18" charset="0"/>
                <a:cs typeface="Times New Roman" panose="02020603050405020304" pitchFamily="18" charset="0"/>
              </a:rPr>
              <a:t>/ Постанова Кабінету Міністрів України від 23.11. 2011 р., № 1341</a:t>
            </a:r>
          </a:p>
          <a:p>
            <a:pPr eaLnBrk="1" hangingPunct="1">
              <a:defRPr/>
            </a:pPr>
            <a:endParaRPr lang="uk-UA" altLang="uk-UA" sz="2000" dirty="0">
              <a:solidFill>
                <a:srgbClr val="2E3192"/>
              </a:solidFill>
              <a:latin typeface="Times New Roman" panose="02020603050405020304" pitchFamily="18" charset="0"/>
              <a:cs typeface="Times New Roman" panose="02020603050405020304" pitchFamily="18" charset="0"/>
            </a:endParaRPr>
          </a:p>
          <a:p>
            <a:pPr marL="2133600" indent="-342900" eaLnBrk="1" hangingPunct="1">
              <a:buFont typeface="+mj-lt"/>
              <a:buAutoNum type="arabicPeriod"/>
              <a:defRPr/>
            </a:pPr>
            <a:r>
              <a:rPr lang="uk-UA" sz="2000" dirty="0">
                <a:latin typeface="Times New Roman" panose="02020603050405020304" pitchFamily="18" charset="0"/>
                <a:cs typeface="Times New Roman" panose="02020603050405020304" pitchFamily="18" charset="0"/>
              </a:rPr>
              <a:t>Знання.</a:t>
            </a:r>
          </a:p>
          <a:p>
            <a:pPr marL="2133600" indent="-342900" eaLnBrk="1" hangingPunct="1">
              <a:buFont typeface="+mj-lt"/>
              <a:buAutoNum type="arabicPeriod"/>
              <a:defRPr/>
            </a:pPr>
            <a:r>
              <a:rPr lang="uk-UA" sz="2000" dirty="0">
                <a:latin typeface="Times New Roman" panose="02020603050405020304" pitchFamily="18" charset="0"/>
                <a:cs typeface="Times New Roman" panose="02020603050405020304" pitchFamily="18" charset="0"/>
              </a:rPr>
              <a:t>Уміння.</a:t>
            </a:r>
          </a:p>
          <a:p>
            <a:pPr marL="2133600" indent="-342900" eaLnBrk="1" hangingPunct="1">
              <a:buFont typeface="+mj-lt"/>
              <a:buAutoNum type="arabicPeriod"/>
              <a:defRPr/>
            </a:pPr>
            <a:r>
              <a:rPr lang="uk-UA" sz="2000" dirty="0">
                <a:latin typeface="Times New Roman" panose="02020603050405020304" pitchFamily="18" charset="0"/>
                <a:cs typeface="Times New Roman" panose="02020603050405020304" pitchFamily="18" charset="0"/>
              </a:rPr>
              <a:t>Комунікація.</a:t>
            </a:r>
          </a:p>
          <a:p>
            <a:pPr marL="2133600" indent="-342900" eaLnBrk="1" hangingPunct="1">
              <a:buFont typeface="+mj-lt"/>
              <a:buAutoNum type="arabicPeriod"/>
              <a:defRPr/>
            </a:pPr>
            <a:r>
              <a:rPr lang="uk-UA" sz="2000" dirty="0">
                <a:latin typeface="Times New Roman" panose="02020603050405020304" pitchFamily="18" charset="0"/>
                <a:cs typeface="Times New Roman" panose="02020603050405020304" pitchFamily="18" charset="0"/>
              </a:rPr>
              <a:t>Автономність та відповідальність.</a:t>
            </a:r>
          </a:p>
          <a:p>
            <a:pPr marL="2133600" indent="-342900" eaLnBrk="1" hangingPunct="1">
              <a:buFont typeface="+mj-lt"/>
              <a:buAutoNum type="arabicPeriod"/>
              <a:defRPr/>
            </a:pPr>
            <a:r>
              <a:rPr lang="uk-UA" altLang="uk-UA" sz="2000" dirty="0">
                <a:latin typeface="Times New Roman" panose="02020603050405020304" pitchFamily="18" charset="0"/>
                <a:cs typeface="Times New Roman" panose="02020603050405020304" pitchFamily="18" charset="0"/>
              </a:rPr>
              <a:t>Інтегральна компетентність</a:t>
            </a:r>
            <a:endParaRPr lang="en-US" altLang="uk-UA" sz="2000" dirty="0">
              <a:latin typeface="Times New Roman" panose="02020603050405020304" pitchFamily="18" charset="0"/>
              <a:cs typeface="Times New Roman" panose="02020603050405020304" pitchFamily="18" charset="0"/>
            </a:endParaRPr>
          </a:p>
        </p:txBody>
      </p:sp>
      <p:pic>
        <p:nvPicPr>
          <p:cNvPr id="5428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5428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56323"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Вимоги до результатів навчання</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56325"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28A75150-6F5A-4744-B2A9-C74EEDADF9A4}" type="slidenum">
              <a:rPr lang="uk-UA" altLang="uk-UA" sz="2000" smtClean="0">
                <a:solidFill>
                  <a:schemeClr val="bg1"/>
                </a:solidFill>
                <a:latin typeface="HeliosLight"/>
              </a:rPr>
              <a:pPr algn="l"/>
              <a:t>17</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15370" name="Прямокутник 12"/>
          <p:cNvSpPr>
            <a:spLocks noChangeArrowheads="1"/>
          </p:cNvSpPr>
          <p:nvPr/>
        </p:nvSpPr>
        <p:spPr bwMode="auto">
          <a:xfrm>
            <a:off x="223838" y="1293133"/>
            <a:ext cx="8615361" cy="4708981"/>
          </a:xfrm>
          <a:prstGeom prst="rect">
            <a:avLst/>
          </a:prstGeom>
          <a:noFill/>
          <a:ln w="9525">
            <a:noFill/>
            <a:miter lim="800000"/>
            <a:headEnd/>
            <a:tailEnd/>
          </a:ln>
        </p:spPr>
        <p:txBody>
          <a:bodyPr wrap="square">
            <a:spAutoFit/>
          </a:bodyPr>
          <a:lstStyle/>
          <a:p>
            <a:pPr marL="542925" indent="-180975" eaLnBrk="1" hangingPunct="1">
              <a:buFont typeface="Arial" pitchFamily="34" charset="0"/>
              <a:buChar char="•"/>
              <a:defRPr/>
            </a:pPr>
            <a:r>
              <a:rPr lang="uk-UA" sz="2000" b="1" dirty="0" smtClean="0">
                <a:latin typeface="Times New Roman" panose="02020603050405020304" pitchFamily="18" charset="0"/>
                <a:cs typeface="Times New Roman" panose="02020603050405020304" pitchFamily="18" charset="0"/>
              </a:rPr>
              <a:t>Мати характер стандартів </a:t>
            </a:r>
            <a:r>
              <a:rPr lang="uk-UA" sz="2000" dirty="0" smtClean="0">
                <a:latin typeface="Times New Roman" panose="02020603050405020304" pitchFamily="18" charset="0"/>
                <a:cs typeface="Times New Roman" panose="02020603050405020304" pitchFamily="18" charset="0"/>
              </a:rPr>
              <a:t>(визначати стандартні вимоги, які повинен осягнути студент</a:t>
            </a:r>
            <a:r>
              <a:rPr lang="uk-UA" sz="2000" dirty="0" smtClean="0">
                <a:latin typeface="Times New Roman" panose="02020603050405020304" pitchFamily="18" charset="0"/>
                <a:cs typeface="Times New Roman" panose="02020603050405020304" pitchFamily="18" charset="0"/>
              </a:rPr>
              <a:t>).</a:t>
            </a:r>
          </a:p>
          <a:p>
            <a:pPr marL="542925" indent="-180975" eaLnBrk="1" hangingPunct="1">
              <a:buFont typeface="Arial" pitchFamily="34" charset="0"/>
              <a:buChar char="•"/>
              <a:defRPr/>
            </a:pPr>
            <a:r>
              <a:rPr lang="uk-UA" sz="2000" b="1" dirty="0" smtClean="0">
                <a:latin typeface="Times New Roman" panose="02020603050405020304" pitchFamily="18" charset="0"/>
                <a:cs typeface="Times New Roman" panose="02020603050405020304" pitchFamily="18" charset="0"/>
              </a:rPr>
              <a:t>Відповідними</a:t>
            </a:r>
            <a:r>
              <a:rPr lang="uk-UA" sz="2000" dirty="0" smtClean="0">
                <a:latin typeface="Times New Roman" panose="02020603050405020304" pitchFamily="18" charset="0"/>
                <a:cs typeface="Times New Roman" panose="02020603050405020304" pitchFamily="18" charset="0"/>
              </a:rPr>
              <a:t> (відповідати кваліфікаційним вимогам</a:t>
            </a:r>
            <a:r>
              <a:rPr lang="uk-UA" sz="2000" dirty="0" smtClean="0">
                <a:latin typeface="Times New Roman" panose="02020603050405020304" pitchFamily="18" charset="0"/>
                <a:cs typeface="Times New Roman" panose="02020603050405020304" pitchFamily="18" charset="0"/>
              </a:rPr>
              <a:t>).</a:t>
            </a:r>
          </a:p>
          <a:p>
            <a:pPr marL="542925" indent="-180975" eaLnBrk="1" hangingPunct="1">
              <a:buFont typeface="Arial" pitchFamily="34" charset="0"/>
              <a:buChar char="•"/>
              <a:defRPr/>
            </a:pPr>
            <a:r>
              <a:rPr lang="uk-UA" sz="2000" b="1" dirty="0" smtClean="0">
                <a:latin typeface="Times New Roman" panose="02020603050405020304" pitchFamily="18" charset="0"/>
                <a:cs typeface="Times New Roman" panose="02020603050405020304" pitchFamily="18" charset="0"/>
              </a:rPr>
              <a:t>Корисними</a:t>
            </a:r>
            <a:r>
              <a:rPr lang="uk-UA" sz="2000" dirty="0" smtClean="0">
                <a:latin typeface="Times New Roman" panose="02020603050405020304" pitchFamily="18" charset="0"/>
                <a:cs typeface="Times New Roman" panose="02020603050405020304" pitchFamily="18" charset="0"/>
              </a:rPr>
              <a:t> (повинні сприйматися як такі, що відповідають рівню вищої освіти та вимогам/очікуванням громадянського суспільства</a:t>
            </a:r>
            <a:r>
              <a:rPr lang="uk-UA" sz="2000" dirty="0" smtClean="0">
                <a:latin typeface="Times New Roman" panose="02020603050405020304" pitchFamily="18" charset="0"/>
                <a:cs typeface="Times New Roman" panose="02020603050405020304" pitchFamily="18" charset="0"/>
              </a:rPr>
              <a:t>).</a:t>
            </a:r>
          </a:p>
          <a:p>
            <a:pPr marL="542925" indent="-180975" eaLnBrk="1" hangingPunct="1">
              <a:buFont typeface="Arial" pitchFamily="34" charset="0"/>
              <a:buChar char="•"/>
              <a:defRPr/>
            </a:pPr>
            <a:r>
              <a:rPr lang="uk-UA" sz="2000" b="1" dirty="0" smtClean="0">
                <a:latin typeface="Times New Roman" panose="02020603050405020304" pitchFamily="18" charset="0"/>
                <a:cs typeface="Times New Roman" panose="02020603050405020304" pitchFamily="18" charset="0"/>
              </a:rPr>
              <a:t>Досяжними</a:t>
            </a:r>
            <a:r>
              <a:rPr lang="uk-UA" sz="2000" dirty="0" smtClean="0">
                <a:latin typeface="Times New Roman" panose="02020603050405020304" pitchFamily="18" charset="0"/>
                <a:cs typeface="Times New Roman" panose="02020603050405020304" pitchFamily="18" charset="0"/>
              </a:rPr>
              <a:t> (реалістичними з точки зору часу та ресурсів, необхідних для їх досягнення).</a:t>
            </a:r>
          </a:p>
          <a:p>
            <a:pPr marL="542925" indent="-180975" eaLnBrk="1" hangingPunct="1">
              <a:buFont typeface="Arial" pitchFamily="34" charset="0"/>
              <a:buChar char="•"/>
              <a:defRPr/>
            </a:pPr>
            <a:r>
              <a:rPr lang="uk-UA" sz="2000" b="1" dirty="0" smtClean="0">
                <a:latin typeface="Times New Roman" panose="02020603050405020304" pitchFamily="18" charset="0"/>
                <a:cs typeface="Times New Roman" panose="02020603050405020304" pitchFamily="18" charset="0"/>
              </a:rPr>
              <a:t>Конкретними</a:t>
            </a:r>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(забезпечувати достатню деталізацію, написані зрозумілою мовою).</a:t>
            </a:r>
          </a:p>
          <a:p>
            <a:pPr marL="542925" indent="-180975" eaLnBrk="1" hangingPunct="1">
              <a:buFont typeface="Arial" pitchFamily="34" charset="0"/>
              <a:buChar char="•"/>
              <a:defRPr/>
            </a:pPr>
            <a:r>
              <a:rPr lang="uk-UA" sz="2000" b="1" dirty="0">
                <a:latin typeface="Times New Roman" panose="02020603050405020304" pitchFamily="18" charset="0"/>
                <a:cs typeface="Times New Roman" panose="02020603050405020304" pitchFamily="18" charset="0"/>
              </a:rPr>
              <a:t>Об’єктивними</a:t>
            </a:r>
            <a:r>
              <a:rPr lang="uk-UA" sz="2000" dirty="0">
                <a:latin typeface="Times New Roman" panose="02020603050405020304" pitchFamily="18" charset="0"/>
                <a:cs typeface="Times New Roman" panose="02020603050405020304" pitchFamily="18" charset="0"/>
              </a:rPr>
              <a:t> (сформульованими нейтрально, уникаючи суб’єктивності і неоднозначності).</a:t>
            </a:r>
          </a:p>
          <a:p>
            <a:pPr marL="180975" algn="just" eaLnBrk="1" hangingPunct="1">
              <a:defRPr/>
            </a:pPr>
            <a:r>
              <a:rPr lang="uk-UA" sz="2000" dirty="0" smtClean="0">
                <a:latin typeface="Times New Roman" panose="02020603050405020304" pitchFamily="18" charset="0"/>
                <a:cs typeface="Times New Roman" panose="02020603050405020304" pitchFamily="18" charset="0"/>
              </a:rPr>
              <a:t>	Однією </a:t>
            </a:r>
            <a:r>
              <a:rPr lang="uk-UA" sz="2000" dirty="0">
                <a:latin typeface="Times New Roman" panose="02020603050405020304" pitchFamily="18" charset="0"/>
                <a:cs typeface="Times New Roman" panose="02020603050405020304" pitchFamily="18" charset="0"/>
              </a:rPr>
              <a:t>із найважливіших характеристик РН є їх </a:t>
            </a:r>
            <a:r>
              <a:rPr lang="uk-UA" sz="2000" b="1" dirty="0" err="1">
                <a:latin typeface="Times New Roman" panose="02020603050405020304" pitchFamily="18" charset="0"/>
                <a:cs typeface="Times New Roman" panose="02020603050405020304" pitchFamily="18" charset="0"/>
              </a:rPr>
              <a:t>вимірюваність</a:t>
            </a:r>
            <a:r>
              <a:rPr lang="uk-UA" sz="2000" dirty="0">
                <a:latin typeface="Times New Roman" panose="02020603050405020304" pitchFamily="18" charset="0"/>
                <a:cs typeface="Times New Roman" panose="02020603050405020304" pitchFamily="18" charset="0"/>
              </a:rPr>
              <a:t>, оскільки саме за результатами оцінювання досягнення студентом РН приймається рішення щодо зарахування даного модуля/навчальної дисципліни та присудження кредитів, а також ставиться відповідна оцінка.</a:t>
            </a:r>
            <a:endParaRPr lang="en-US" altLang="uk-UA" sz="2000" dirty="0">
              <a:solidFill>
                <a:srgbClr val="2E3192"/>
              </a:solidFill>
              <a:latin typeface="Times New Roman" panose="02020603050405020304" pitchFamily="18" charset="0"/>
              <a:cs typeface="Times New Roman" panose="02020603050405020304" pitchFamily="18" charset="0"/>
            </a:endParaRPr>
          </a:p>
        </p:txBody>
      </p:sp>
      <p:pic>
        <p:nvPicPr>
          <p:cNvPr id="56331"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56332"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57347"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Формулювання результатів навчання (1)</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57349"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34CF9EA9-D46F-440D-93F3-11A159078B6E}" type="slidenum">
              <a:rPr lang="uk-UA" altLang="uk-UA" sz="2000" smtClean="0">
                <a:solidFill>
                  <a:schemeClr val="bg1"/>
                </a:solidFill>
                <a:latin typeface="HeliosLight"/>
              </a:rPr>
              <a:pPr algn="l"/>
              <a:t>18</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19466" name="Прямокутник 12"/>
          <p:cNvSpPr>
            <a:spLocks noChangeArrowheads="1"/>
          </p:cNvSpPr>
          <p:nvPr/>
        </p:nvSpPr>
        <p:spPr bwMode="auto">
          <a:xfrm>
            <a:off x="439738" y="1785938"/>
            <a:ext cx="8262937" cy="4154984"/>
          </a:xfrm>
          <a:prstGeom prst="rect">
            <a:avLst/>
          </a:prstGeom>
          <a:noFill/>
          <a:ln w="9525">
            <a:noFill/>
            <a:miter lim="800000"/>
            <a:headEnd/>
            <a:tailEnd/>
          </a:ln>
        </p:spPr>
        <p:txBody>
          <a:bodyPr>
            <a:spAutoFit/>
          </a:bodyPr>
          <a:lstStyle/>
          <a:p>
            <a:pPr eaLnBrk="1" hangingPunct="1">
              <a:defRPr/>
            </a:pPr>
            <a:r>
              <a:rPr lang="uk-UA" altLang="uk-UA" sz="2400" dirty="0">
                <a:latin typeface="Times New Roman" panose="02020603050405020304" pitchFamily="18" charset="0"/>
                <a:cs typeface="Times New Roman" panose="02020603050405020304" pitchFamily="18" charset="0"/>
              </a:rPr>
              <a:t>Результат навчання </a:t>
            </a:r>
            <a:r>
              <a:rPr lang="uk-UA" sz="2400" dirty="0">
                <a:latin typeface="Times New Roman" panose="02020603050405020304" pitchFamily="18" charset="0"/>
                <a:cs typeface="Times New Roman" panose="02020603050405020304" pitchFamily="18" charset="0"/>
              </a:rPr>
              <a:t>зазвичай включає 5 ключових компонент:</a:t>
            </a:r>
          </a:p>
          <a:p>
            <a:pPr eaLnBrk="1" hangingPunct="1">
              <a:defRPr/>
            </a:pPr>
            <a:endParaRPr lang="uk-UA" altLang="uk-UA" sz="2400" dirty="0">
              <a:solidFill>
                <a:srgbClr val="2E3192"/>
              </a:solidFill>
              <a:latin typeface="Times New Roman" panose="02020603050405020304" pitchFamily="18" charset="0"/>
              <a:cs typeface="Times New Roman" panose="02020603050405020304" pitchFamily="18" charset="0"/>
            </a:endParaRPr>
          </a:p>
          <a:p>
            <a:pPr marL="714375" indent="-342900" eaLnBrk="1" hangingPunct="1">
              <a:buFont typeface="+mj-lt"/>
              <a:buAutoNum type="arabicPeriod"/>
              <a:defRPr/>
            </a:pPr>
            <a:r>
              <a:rPr lang="uk-UA" sz="2400" dirty="0">
                <a:latin typeface="Times New Roman" panose="02020603050405020304" pitchFamily="18" charset="0"/>
                <a:cs typeface="Times New Roman" panose="02020603050405020304" pitchFamily="18" charset="0"/>
              </a:rPr>
              <a:t>Основне дієслово (рекомендується використовувати словник дієслів таксономії </a:t>
            </a:r>
            <a:r>
              <a:rPr lang="uk-UA" sz="2400" dirty="0" err="1">
                <a:latin typeface="Times New Roman" panose="02020603050405020304" pitchFamily="18" charset="0"/>
                <a:cs typeface="Times New Roman" panose="02020603050405020304" pitchFamily="18" charset="0"/>
              </a:rPr>
              <a:t>Блума</a:t>
            </a:r>
            <a:r>
              <a:rPr lang="uk-UA" sz="2400" dirty="0">
                <a:latin typeface="Times New Roman" panose="02020603050405020304" pitchFamily="18" charset="0"/>
                <a:cs typeface="Times New Roman" panose="02020603050405020304" pitchFamily="18" charset="0"/>
              </a:rPr>
              <a:t>).</a:t>
            </a:r>
          </a:p>
          <a:p>
            <a:pPr marL="714375" indent="-342900" eaLnBrk="1" hangingPunct="1">
              <a:buFont typeface="+mj-lt"/>
              <a:buAutoNum type="arabicPeriod"/>
              <a:defRPr/>
            </a:pPr>
            <a:r>
              <a:rPr lang="uk-UA" sz="2400" dirty="0">
                <a:latin typeface="Times New Roman" panose="02020603050405020304" pitchFamily="18" charset="0"/>
                <a:cs typeface="Times New Roman" panose="02020603050405020304" pitchFamily="18" charset="0"/>
              </a:rPr>
              <a:t>Тип результату навчання.</a:t>
            </a:r>
          </a:p>
          <a:p>
            <a:pPr marL="714375" indent="-342900" eaLnBrk="1" hangingPunct="1">
              <a:buFont typeface="+mj-lt"/>
              <a:buAutoNum type="arabicPeriod"/>
              <a:defRPr/>
            </a:pPr>
            <a:r>
              <a:rPr lang="uk-UA" sz="2400" dirty="0">
                <a:latin typeface="Times New Roman" panose="02020603050405020304" pitchFamily="18" charset="0"/>
                <a:cs typeface="Times New Roman" panose="02020603050405020304" pitchFamily="18" charset="0"/>
              </a:rPr>
              <a:t>Тема або предмет навчання: галузь знань, професійна діяльність, здатність виконувати, або якась особлива навичка.</a:t>
            </a:r>
          </a:p>
          <a:p>
            <a:pPr marL="714375" indent="-342900" eaLnBrk="1" hangingPunct="1">
              <a:buFont typeface="+mj-lt"/>
              <a:buAutoNum type="arabicPeriod"/>
              <a:defRPr/>
            </a:pPr>
            <a:r>
              <a:rPr lang="uk-UA" sz="2400" dirty="0">
                <a:latin typeface="Times New Roman" panose="02020603050405020304" pitchFamily="18" charset="0"/>
                <a:cs typeface="Times New Roman" panose="02020603050405020304" pitchFamily="18" charset="0"/>
              </a:rPr>
              <a:t>Стандарт/форма представлення РН.</a:t>
            </a:r>
          </a:p>
          <a:p>
            <a:pPr marL="714375" indent="-342900" eaLnBrk="1" hangingPunct="1">
              <a:buFont typeface="+mj-lt"/>
              <a:buAutoNum type="arabicPeriod"/>
              <a:defRPr/>
            </a:pPr>
            <a:r>
              <a:rPr lang="uk-UA" sz="2400" dirty="0">
                <a:latin typeface="Times New Roman" panose="02020603050405020304" pitchFamily="18" charset="0"/>
                <a:cs typeface="Times New Roman" panose="02020603050405020304" pitchFamily="18" charset="0"/>
              </a:rPr>
              <a:t>Обсяг/контекст - відображення ширини, глибини та складності навчання</a:t>
            </a:r>
            <a:endParaRPr lang="en-US" altLang="uk-UA" sz="2400" dirty="0">
              <a:solidFill>
                <a:srgbClr val="2E3192"/>
              </a:solidFill>
              <a:latin typeface="Times New Roman" panose="02020603050405020304" pitchFamily="18" charset="0"/>
              <a:cs typeface="Times New Roman" panose="02020603050405020304" pitchFamily="18" charset="0"/>
            </a:endParaRPr>
          </a:p>
        </p:txBody>
      </p:sp>
      <p:pic>
        <p:nvPicPr>
          <p:cNvPr id="57355"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57356"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5837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Таксономія Блума (когнітивна сфера)</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5837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82852EC0-0245-4F8F-9743-8F42E10827C2}" type="slidenum">
              <a:rPr lang="uk-UA" altLang="uk-UA" sz="2000" smtClean="0">
                <a:solidFill>
                  <a:schemeClr val="bg1"/>
                </a:solidFill>
                <a:latin typeface="HeliosLight"/>
              </a:rPr>
              <a:pPr algn="l"/>
              <a:t>19</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58378" name="Прямокутник 12"/>
          <p:cNvSpPr>
            <a:spLocks noChangeArrowheads="1"/>
          </p:cNvSpPr>
          <p:nvPr/>
        </p:nvSpPr>
        <p:spPr bwMode="auto">
          <a:xfrm>
            <a:off x="223838" y="1301524"/>
            <a:ext cx="8716961" cy="5016758"/>
          </a:xfrm>
          <a:prstGeom prst="rect">
            <a:avLst/>
          </a:prstGeom>
          <a:noFill/>
          <a:ln w="9525">
            <a:noFill/>
            <a:miter lim="800000"/>
            <a:headEnd/>
            <a:tailEnd/>
          </a:ln>
        </p:spPr>
        <p:txBody>
          <a:bodyPr wrap="square">
            <a:spAutoFit/>
          </a:bodyPr>
          <a:lstStyle/>
          <a:p>
            <a:pPr eaLnBrk="1" hangingPunct="1"/>
            <a:r>
              <a:rPr lang="uk-UA" altLang="uk-UA" sz="2000" b="1" dirty="0">
                <a:latin typeface="Times New Roman" panose="02020603050405020304" pitchFamily="18" charset="0"/>
                <a:cs typeface="Times New Roman" panose="02020603050405020304" pitchFamily="18" charset="0"/>
              </a:rPr>
              <a:t>Знання (</a:t>
            </a:r>
            <a:r>
              <a:rPr lang="en-US" altLang="uk-UA" sz="2000" b="1" dirty="0">
                <a:latin typeface="Times New Roman" panose="02020603050405020304" pitchFamily="18" charset="0"/>
                <a:cs typeface="Times New Roman" panose="02020603050405020304" pitchFamily="18" charset="0"/>
              </a:rPr>
              <a:t>Knowledge</a:t>
            </a:r>
            <a:r>
              <a:rPr lang="uk-UA" altLang="uk-UA" sz="2000" b="1" dirty="0">
                <a:latin typeface="Times New Roman" panose="02020603050405020304" pitchFamily="18" charset="0"/>
                <a:cs typeface="Times New Roman" panose="02020603050405020304" pitchFamily="18" charset="0"/>
              </a:rPr>
              <a:t>)</a:t>
            </a:r>
            <a:r>
              <a:rPr lang="uk-UA" altLang="uk-UA" sz="2000" dirty="0">
                <a:latin typeface="Times New Roman" panose="02020603050405020304" pitchFamily="18" charset="0"/>
                <a:cs typeface="Times New Roman" panose="02020603050405020304" pitchFamily="18" charset="0"/>
              </a:rPr>
              <a:t> – здатність запам’ятати або відтворити факти (терміни, конкретні факти, методи і процедури, основні поняття, правила і принципи тощо) без необхідності їх розуміння.</a:t>
            </a:r>
          </a:p>
          <a:p>
            <a:pPr eaLnBrk="1" hangingPunct="1"/>
            <a:r>
              <a:rPr lang="uk-UA" altLang="uk-UA" sz="2000" b="1" dirty="0">
                <a:latin typeface="Times New Roman" panose="02020603050405020304" pitchFamily="18" charset="0"/>
                <a:cs typeface="Times New Roman" panose="02020603050405020304" pitchFamily="18" charset="0"/>
              </a:rPr>
              <a:t>Розуміння (</a:t>
            </a:r>
            <a:r>
              <a:rPr lang="en-US" altLang="uk-UA" sz="2000" b="1" dirty="0">
                <a:latin typeface="Times New Roman" panose="02020603050405020304" pitchFamily="18" charset="0"/>
                <a:cs typeface="Times New Roman" panose="02020603050405020304" pitchFamily="18" charset="0"/>
              </a:rPr>
              <a:t>Comprehension</a:t>
            </a:r>
            <a:r>
              <a:rPr lang="uk-UA" altLang="uk-UA" sz="2000" b="1" dirty="0">
                <a:latin typeface="Times New Roman" panose="02020603050405020304" pitchFamily="18" charset="0"/>
                <a:cs typeface="Times New Roman" panose="02020603050405020304" pitchFamily="18" charset="0"/>
              </a:rPr>
              <a:t>)</a:t>
            </a:r>
            <a:r>
              <a:rPr lang="uk-UA" altLang="uk-UA" sz="2000" dirty="0">
                <a:latin typeface="Times New Roman" panose="02020603050405020304" pitchFamily="18" charset="0"/>
                <a:cs typeface="Times New Roman" panose="02020603050405020304" pitchFamily="18" charset="0"/>
              </a:rPr>
              <a:t> – здатність розуміти та інтерпретувати вивчене. Це означає уміння пояснити факти, правила, принципи; перетворити словесний матеріал в, наприклад, математичні вирази; прогнозувати майбутні наслідки на основі отриманих знань.</a:t>
            </a:r>
          </a:p>
          <a:p>
            <a:pPr eaLnBrk="1" hangingPunct="1"/>
            <a:r>
              <a:rPr lang="uk-UA" altLang="uk-UA" sz="2000" b="1" dirty="0">
                <a:latin typeface="Times New Roman" panose="02020603050405020304" pitchFamily="18" charset="0"/>
                <a:cs typeface="Times New Roman" panose="02020603050405020304" pitchFamily="18" charset="0"/>
              </a:rPr>
              <a:t>Застосування (</a:t>
            </a:r>
            <a:r>
              <a:rPr lang="en-US" altLang="uk-UA" sz="2000" b="1" dirty="0">
                <a:latin typeface="Times New Roman" panose="02020603050405020304" pitchFamily="18" charset="0"/>
                <a:cs typeface="Times New Roman" panose="02020603050405020304" pitchFamily="18" charset="0"/>
              </a:rPr>
              <a:t>Application</a:t>
            </a:r>
            <a:r>
              <a:rPr lang="uk-UA" altLang="uk-UA" sz="2000" b="1" dirty="0">
                <a:latin typeface="Times New Roman" panose="02020603050405020304" pitchFamily="18" charset="0"/>
                <a:cs typeface="Times New Roman" panose="02020603050405020304" pitchFamily="18" charset="0"/>
              </a:rPr>
              <a:t>)</a:t>
            </a:r>
            <a:r>
              <a:rPr lang="ru-RU" altLang="uk-UA" sz="2000" dirty="0">
                <a:latin typeface="Times New Roman" panose="02020603050405020304" pitchFamily="18" charset="0"/>
                <a:cs typeface="Times New Roman" panose="02020603050405020304" pitchFamily="18" charset="0"/>
              </a:rPr>
              <a:t> – </a:t>
            </a:r>
            <a:r>
              <a:rPr lang="uk-UA" altLang="uk-UA" sz="2000" dirty="0">
                <a:latin typeface="Times New Roman" panose="02020603050405020304" pitchFamily="18" charset="0"/>
                <a:cs typeface="Times New Roman" panose="02020603050405020304" pitchFamily="18" charset="0"/>
              </a:rPr>
              <a:t>здатність використати вивчений матеріал в </a:t>
            </a:r>
            <a:r>
              <a:rPr lang="uk-UA" altLang="uk-UA" sz="2000" dirty="0" err="1" smtClean="0">
                <a:latin typeface="Times New Roman" panose="02020603050405020304" pitchFamily="18" charset="0"/>
                <a:cs typeface="Times New Roman" panose="02020603050405020304" pitchFamily="18" charset="0"/>
              </a:rPr>
              <a:t>но</a:t>
            </a:r>
            <a:r>
              <a:rPr lang="en-US" altLang="uk-UA" sz="2000" dirty="0" smtClean="0">
                <a:latin typeface="Times New Roman" panose="02020603050405020304" pitchFamily="18" charset="0"/>
                <a:cs typeface="Times New Roman" panose="02020603050405020304" pitchFamily="18" charset="0"/>
              </a:rPr>
              <a:t>-</a:t>
            </a:r>
            <a:r>
              <a:rPr lang="uk-UA" altLang="uk-UA" sz="2000" dirty="0" err="1" smtClean="0">
                <a:latin typeface="Times New Roman" panose="02020603050405020304" pitchFamily="18" charset="0"/>
                <a:cs typeface="Times New Roman" panose="02020603050405020304" pitchFamily="18" charset="0"/>
              </a:rPr>
              <a:t>вих</a:t>
            </a:r>
            <a:r>
              <a:rPr lang="uk-UA" altLang="uk-UA" sz="2000" dirty="0" smtClean="0">
                <a:latin typeface="Times New Roman" panose="02020603050405020304" pitchFamily="18" charset="0"/>
                <a:cs typeface="Times New Roman" panose="02020603050405020304" pitchFamily="18" charset="0"/>
              </a:rPr>
              <a:t> </a:t>
            </a:r>
            <a:r>
              <a:rPr lang="uk-UA" altLang="uk-UA" sz="2000" dirty="0">
                <a:latin typeface="Times New Roman" panose="02020603050405020304" pitchFamily="18" charset="0"/>
                <a:cs typeface="Times New Roman" panose="02020603050405020304" pitchFamily="18" charset="0"/>
              </a:rPr>
              <a:t>ситуаціях, </a:t>
            </a:r>
            <a:r>
              <a:rPr lang="uk-UA" altLang="uk-UA" sz="2000" dirty="0" smtClean="0">
                <a:latin typeface="Times New Roman" panose="02020603050405020304" pitchFamily="18" charset="0"/>
                <a:cs typeface="Times New Roman" panose="02020603050405020304" pitchFamily="18" charset="0"/>
              </a:rPr>
              <a:t>застосувати </a:t>
            </a:r>
            <a:r>
              <a:rPr lang="uk-UA" altLang="uk-UA" sz="2000" dirty="0">
                <a:latin typeface="Times New Roman" panose="02020603050405020304" pitchFamily="18" charset="0"/>
                <a:cs typeface="Times New Roman" panose="02020603050405020304" pitchFamily="18" charset="0"/>
              </a:rPr>
              <a:t>ідеї та концепції для розв’язання конкретних задач.</a:t>
            </a:r>
          </a:p>
          <a:p>
            <a:pPr eaLnBrk="1" hangingPunct="1"/>
            <a:r>
              <a:rPr lang="uk-UA" altLang="uk-UA" sz="2000" b="1" dirty="0">
                <a:latin typeface="Times New Roman" panose="02020603050405020304" pitchFamily="18" charset="0"/>
                <a:cs typeface="Times New Roman" panose="02020603050405020304" pitchFamily="18" charset="0"/>
              </a:rPr>
              <a:t>Аналіз (</a:t>
            </a:r>
            <a:r>
              <a:rPr lang="en-US" altLang="uk-UA" sz="2000" b="1" dirty="0">
                <a:latin typeface="Times New Roman" panose="02020603050405020304" pitchFamily="18" charset="0"/>
                <a:cs typeface="Times New Roman" panose="02020603050405020304" pitchFamily="18" charset="0"/>
              </a:rPr>
              <a:t>Analysis</a:t>
            </a:r>
            <a:r>
              <a:rPr lang="uk-UA" altLang="uk-UA" sz="2000" b="1" dirty="0">
                <a:latin typeface="Times New Roman" panose="02020603050405020304" pitchFamily="18" charset="0"/>
                <a:cs typeface="Times New Roman" panose="02020603050405020304" pitchFamily="18" charset="0"/>
              </a:rPr>
              <a:t>)</a:t>
            </a:r>
            <a:r>
              <a:rPr lang="uk-UA" altLang="uk-UA" sz="2000" dirty="0">
                <a:latin typeface="Times New Roman" panose="02020603050405020304" pitchFamily="18" charset="0"/>
                <a:cs typeface="Times New Roman" panose="02020603050405020304" pitchFamily="18" charset="0"/>
              </a:rPr>
              <a:t> – здатність розбивати інформацію на компоненти, розуміти їх взаємозв’язки та організаційну структуру, бачити помилки й огріхи в логіці міркувань, різницю між фактами і наслідками, оцінювати значимість даних.   </a:t>
            </a:r>
          </a:p>
          <a:p>
            <a:pPr eaLnBrk="1" hangingPunct="1"/>
            <a:r>
              <a:rPr lang="uk-UA" altLang="uk-UA" sz="2000" b="1" dirty="0">
                <a:latin typeface="Times New Roman" panose="02020603050405020304" pitchFamily="18" charset="0"/>
                <a:cs typeface="Times New Roman" panose="02020603050405020304" pitchFamily="18" charset="0"/>
              </a:rPr>
              <a:t>Синтез (</a:t>
            </a:r>
            <a:r>
              <a:rPr lang="en-US" altLang="uk-UA" sz="2000" b="1" dirty="0">
                <a:latin typeface="Times New Roman" panose="02020603050405020304" pitchFamily="18" charset="0"/>
                <a:cs typeface="Times New Roman" panose="02020603050405020304" pitchFamily="18" charset="0"/>
              </a:rPr>
              <a:t>Synthesis</a:t>
            </a:r>
            <a:r>
              <a:rPr lang="uk-UA" altLang="uk-UA" sz="2000" b="1" dirty="0">
                <a:latin typeface="Times New Roman" panose="02020603050405020304" pitchFamily="18" charset="0"/>
                <a:cs typeface="Times New Roman" panose="02020603050405020304" pitchFamily="18" charset="0"/>
              </a:rPr>
              <a:t>)</a:t>
            </a:r>
            <a:r>
              <a:rPr lang="uk-UA" altLang="uk-UA" sz="2000" dirty="0">
                <a:latin typeface="Times New Roman" panose="02020603050405020304" pitchFamily="18" charset="0"/>
                <a:cs typeface="Times New Roman" panose="02020603050405020304" pitchFamily="18" charset="0"/>
              </a:rPr>
              <a:t> – здатність поєднати частини разом, щоб одержати ціле з новою системною властивістю.</a:t>
            </a:r>
          </a:p>
          <a:p>
            <a:pPr eaLnBrk="1" hangingPunct="1"/>
            <a:r>
              <a:rPr lang="uk-UA" altLang="uk-UA" sz="2000" b="1" dirty="0">
                <a:latin typeface="Times New Roman" panose="02020603050405020304" pitchFamily="18" charset="0"/>
                <a:cs typeface="Times New Roman" panose="02020603050405020304" pitchFamily="18" charset="0"/>
              </a:rPr>
              <a:t>Оцінювання (</a:t>
            </a:r>
            <a:r>
              <a:rPr lang="en-US" altLang="uk-UA" sz="2000" b="1" dirty="0">
                <a:latin typeface="Times New Roman" panose="02020603050405020304" pitchFamily="18" charset="0"/>
                <a:cs typeface="Times New Roman" panose="02020603050405020304" pitchFamily="18" charset="0"/>
              </a:rPr>
              <a:t>Evaluation</a:t>
            </a:r>
            <a:r>
              <a:rPr lang="uk-UA" altLang="uk-UA" sz="2000" b="1" dirty="0">
                <a:latin typeface="Times New Roman" panose="02020603050405020304" pitchFamily="18" charset="0"/>
                <a:cs typeface="Times New Roman" panose="02020603050405020304" pitchFamily="18" charset="0"/>
              </a:rPr>
              <a:t>)</a:t>
            </a:r>
            <a:r>
              <a:rPr lang="uk-UA" altLang="uk-UA" sz="2000" dirty="0">
                <a:latin typeface="Times New Roman" panose="02020603050405020304" pitchFamily="18" charset="0"/>
                <a:cs typeface="Times New Roman" panose="02020603050405020304" pitchFamily="18" charset="0"/>
              </a:rPr>
              <a:t> – здатність оцінювати важливість матеріалу для конкретної цілі.</a:t>
            </a:r>
            <a:endParaRPr lang="en-US" altLang="uk-UA" sz="2000" dirty="0">
              <a:solidFill>
                <a:srgbClr val="2E3192"/>
              </a:solidFill>
              <a:latin typeface="Times New Roman" panose="02020603050405020304" pitchFamily="18" charset="0"/>
              <a:cs typeface="Times New Roman" panose="02020603050405020304" pitchFamily="18" charset="0"/>
            </a:endParaRPr>
          </a:p>
        </p:txBody>
      </p:sp>
      <p:pic>
        <p:nvPicPr>
          <p:cNvPr id="5837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5838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09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10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26ABB27F-1E6F-48FB-9A02-C56FBAD4C5AD}" type="slidenum">
              <a:rPr lang="uk-UA" altLang="uk-UA" sz="2000" smtClean="0">
                <a:solidFill>
                  <a:schemeClr val="bg1"/>
                </a:solidFill>
                <a:latin typeface="HeliosLight"/>
              </a:rPr>
              <a:pPr algn="l"/>
              <a:t>2</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smtClean="0">
                <a:solidFill>
                  <a:schemeClr val="bg1"/>
                </a:solidFill>
                <a:latin typeface="HeliosCond" pitchFamily="50" charset="-52"/>
              </a:rPr>
              <a:t>                            </a:t>
            </a:r>
            <a:r>
              <a:rPr lang="uk-UA" sz="1000" b="1" spc="30" dirty="0" smtClean="0">
                <a:solidFill>
                  <a:schemeClr val="bg1"/>
                </a:solidFill>
                <a:latin typeface="HeliosCond" pitchFamily="50" charset="-52"/>
              </a:rPr>
              <a:t>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2779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1219201" y="1400857"/>
            <a:ext cx="6705600" cy="4524315"/>
          </a:xfrm>
          <a:prstGeom prst="rect">
            <a:avLst/>
          </a:prstGeom>
          <a:noFill/>
          <a:ln w="9525">
            <a:noFill/>
            <a:miter lim="800000"/>
            <a:headEnd/>
            <a:tailEnd/>
          </a:ln>
        </p:spPr>
        <p:txBody>
          <a:bodyPr wrap="square">
            <a:spAutoFit/>
          </a:bodyPr>
          <a:lstStyle/>
          <a:p>
            <a:pPr marL="809625" indent="-279400" algn="ctr" eaLnBrk="1" fontAlgn="auto" hangingPunct="1">
              <a:lnSpc>
                <a:spcPct val="150000"/>
              </a:lnSpc>
              <a:spcAft>
                <a:spcPts val="0"/>
              </a:spcAft>
              <a:buClr>
                <a:schemeClr val="tx1">
                  <a:shade val="95000"/>
                </a:schemeClr>
              </a:buClr>
              <a:defRPr/>
            </a:pPr>
            <a:r>
              <a:rPr lang="uk-UA" sz="3200" b="1" dirty="0" smtClean="0">
                <a:latin typeface="Times New Roman" pitchFamily="18" charset="0"/>
                <a:cs typeface="Times New Roman" pitchFamily="18" charset="0"/>
              </a:rPr>
              <a:t>ПЛАН ПРЕЗЕНТАЦІЇ</a:t>
            </a:r>
          </a:p>
          <a:p>
            <a:pPr marL="820738" indent="-457200" algn="just" eaLnBrk="1" fontAlgn="auto" hangingPunct="1">
              <a:spcAft>
                <a:spcPts val="0"/>
              </a:spcAft>
              <a:buClr>
                <a:schemeClr val="tx1">
                  <a:shade val="95000"/>
                </a:schemeClr>
              </a:buClr>
              <a:buFont typeface="+mj-lt"/>
              <a:buAutoNum type="arabicPeriod"/>
              <a:defRPr/>
            </a:pPr>
            <a:endParaRPr lang="uk-UA" sz="2400" dirty="0" smtClean="0">
              <a:latin typeface="Times New Roman" pitchFamily="18" charset="0"/>
              <a:cs typeface="Times New Roman" pitchFamily="18" charset="0"/>
            </a:endParaRPr>
          </a:p>
          <a:p>
            <a:pPr marL="820738" indent="-457200" algn="just" eaLnBrk="1" fontAlgn="auto" hangingPunct="1">
              <a:spcAft>
                <a:spcPts val="0"/>
              </a:spcAft>
              <a:buClr>
                <a:schemeClr val="tx1">
                  <a:shade val="95000"/>
                </a:schemeClr>
              </a:buClr>
              <a:buFont typeface="+mj-lt"/>
              <a:buAutoNum type="arabicPeriod"/>
              <a:defRPr/>
            </a:pPr>
            <a:r>
              <a:rPr lang="uk-UA" sz="2400" dirty="0" err="1" smtClean="0">
                <a:latin typeface="Times New Roman" pitchFamily="18" charset="0"/>
                <a:cs typeface="Times New Roman" pitchFamily="18" charset="0"/>
              </a:rPr>
              <a:t>Студентоцентроване</a:t>
            </a:r>
            <a:r>
              <a:rPr lang="uk-UA"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навчання</a:t>
            </a:r>
          </a:p>
          <a:p>
            <a:pPr marL="820738" indent="-457200" algn="just" eaLnBrk="1" fontAlgn="auto" hangingPunct="1">
              <a:spcAft>
                <a:spcPts val="0"/>
              </a:spcAft>
              <a:buClr>
                <a:schemeClr val="tx1">
                  <a:shade val="95000"/>
                </a:schemeClr>
              </a:buClr>
              <a:buFont typeface="+mj-lt"/>
              <a:buAutoNum type="arabicPeriod"/>
              <a:defRPr/>
            </a:pPr>
            <a:r>
              <a:rPr lang="uk-UA" sz="2400" dirty="0" smtClean="0">
                <a:latin typeface="Times New Roman" pitchFamily="18" charset="0"/>
                <a:cs typeface="Times New Roman" pitchFamily="18" charset="0"/>
              </a:rPr>
              <a:t>Результати навчання: означення, роль та рекомендації щодо формулювання</a:t>
            </a:r>
            <a:endParaRPr lang="uk-UA" sz="2400" dirty="0">
              <a:latin typeface="Times New Roman" pitchFamily="18" charset="0"/>
              <a:cs typeface="Times New Roman" pitchFamily="18" charset="0"/>
            </a:endParaRPr>
          </a:p>
          <a:p>
            <a:pPr marL="820738" indent="-457200" algn="just" eaLnBrk="1" fontAlgn="auto" hangingPunct="1">
              <a:spcAft>
                <a:spcPts val="0"/>
              </a:spcAft>
              <a:buClr>
                <a:schemeClr val="tx1">
                  <a:shade val="95000"/>
                </a:schemeClr>
              </a:buClr>
              <a:buFont typeface="+mj-lt"/>
              <a:buAutoNum type="arabicPeriod"/>
              <a:defRPr/>
            </a:pPr>
            <a:r>
              <a:rPr lang="uk-UA" sz="2400" dirty="0" smtClean="0">
                <a:latin typeface="Times New Roman" pitchFamily="18" charset="0"/>
                <a:cs typeface="Times New Roman" pitchFamily="18" charset="0"/>
              </a:rPr>
              <a:t>Методологія побудови і реалізації освітніх програм</a:t>
            </a:r>
          </a:p>
          <a:p>
            <a:pPr marL="820738" indent="-457200" algn="just" eaLnBrk="1" fontAlgn="auto" hangingPunct="1">
              <a:spcAft>
                <a:spcPts val="0"/>
              </a:spcAft>
              <a:buClr>
                <a:schemeClr val="tx1">
                  <a:shade val="95000"/>
                </a:schemeClr>
              </a:buClr>
              <a:buFont typeface="+mj-lt"/>
              <a:buAutoNum type="arabicPeriod"/>
              <a:defRPr/>
            </a:pPr>
            <a:r>
              <a:rPr lang="uk-UA" sz="2400" dirty="0" smtClean="0">
                <a:latin typeface="Times New Roman" pitchFamily="18" charset="0"/>
                <a:cs typeface="Times New Roman" pitchFamily="18" charset="0"/>
              </a:rPr>
              <a:t>Опис освітньої програми</a:t>
            </a:r>
          </a:p>
          <a:p>
            <a:pPr marL="820738" indent="-457200" algn="just" eaLnBrk="1" fontAlgn="auto" hangingPunct="1">
              <a:spcAft>
                <a:spcPts val="0"/>
              </a:spcAft>
              <a:buClr>
                <a:schemeClr val="tx1">
                  <a:shade val="95000"/>
                </a:schemeClr>
              </a:buClr>
              <a:buFont typeface="+mj-lt"/>
              <a:buAutoNum type="arabicPeriod"/>
              <a:defRPr/>
            </a:pPr>
            <a:r>
              <a:rPr lang="uk-UA" sz="2400" dirty="0" smtClean="0">
                <a:latin typeface="Times New Roman" pitchFamily="18" charset="0"/>
                <a:cs typeface="Times New Roman" pitchFamily="18" charset="0"/>
              </a:rPr>
              <a:t>Актуальні запитання</a:t>
            </a:r>
          </a:p>
          <a:p>
            <a:pPr marL="820738" indent="-457200" algn="just" eaLnBrk="1" fontAlgn="auto" hangingPunct="1">
              <a:spcAft>
                <a:spcPts val="0"/>
              </a:spcAft>
              <a:buClr>
                <a:schemeClr val="tx1">
                  <a:shade val="95000"/>
                </a:schemeClr>
              </a:buClr>
              <a:buFont typeface="+mj-lt"/>
              <a:buAutoNum type="arabicPeriod"/>
              <a:defRPr/>
            </a:pPr>
            <a:endParaRPr lang="uk-UA" sz="2400" dirty="0" smtClean="0">
              <a:latin typeface="Times New Roman" pitchFamily="18" charset="0"/>
              <a:cs typeface="Times New Roman" pitchFamily="18" charset="0"/>
            </a:endParaRPr>
          </a:p>
          <a:p>
            <a:pPr marL="720725" algn="just" eaLnBrk="1" fontAlgn="auto" hangingPunct="1">
              <a:spcAft>
                <a:spcPts val="0"/>
              </a:spcAft>
              <a:buClr>
                <a:schemeClr val="tx1">
                  <a:shade val="95000"/>
                </a:schemeClr>
              </a:buClr>
              <a:defRPr/>
            </a:pPr>
            <a:endParaRPr lang="uk-UA" sz="2400" dirty="0">
              <a:latin typeface="Times New Roman" pitchFamily="18" charset="0"/>
              <a:cs typeface="Times New Roman" pitchFamily="18" charset="0"/>
            </a:endParaRPr>
          </a:p>
        </p:txBody>
      </p:sp>
      <p:pic>
        <p:nvPicPr>
          <p:cNvPr id="410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10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041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Приклад фахового результату навчання</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042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49350FDC-D972-4F84-B9E7-F4FCCEEB2AD3}" type="slidenum">
              <a:rPr lang="uk-UA" altLang="uk-UA" sz="2000" smtClean="0">
                <a:solidFill>
                  <a:schemeClr val="bg1"/>
                </a:solidFill>
                <a:latin typeface="HeliosLight"/>
              </a:rPr>
              <a:pPr algn="l"/>
              <a:t>20</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60426" name="Прямокутник 12"/>
          <p:cNvSpPr>
            <a:spLocks noChangeArrowheads="1"/>
          </p:cNvSpPr>
          <p:nvPr/>
        </p:nvSpPr>
        <p:spPr bwMode="auto">
          <a:xfrm>
            <a:off x="439737" y="1332820"/>
            <a:ext cx="8262937" cy="1877437"/>
          </a:xfrm>
          <a:prstGeom prst="rect">
            <a:avLst/>
          </a:prstGeom>
          <a:noFill/>
          <a:ln w="9525">
            <a:noFill/>
            <a:miter lim="800000"/>
            <a:headEnd/>
            <a:tailEnd/>
          </a:ln>
        </p:spPr>
        <p:txBody>
          <a:bodyPr>
            <a:spAutoFit/>
          </a:bodyPr>
          <a:lstStyle/>
          <a:p>
            <a:pPr algn="just" eaLnBrk="1" hangingPunct="1"/>
            <a:r>
              <a:rPr lang="uk-UA" altLang="uk-UA" i="1" dirty="0"/>
              <a:t>[</a:t>
            </a:r>
            <a:r>
              <a:rPr lang="uk-UA" altLang="uk-UA" sz="2000" i="1" dirty="0">
                <a:latin typeface="Times New Roman" panose="02020603050405020304" pitchFamily="18" charset="0"/>
                <a:cs typeface="Times New Roman" panose="02020603050405020304" pitchFamily="18" charset="0"/>
              </a:rPr>
              <a:t>Студентом] продемонстроване знання європейської та світової хронології, особливо - в період з 1500 року, він здатен описати в синтетичних термінах основні підходи до вивчення європейських імперій, а також світової та глобальної історії</a:t>
            </a:r>
            <a:r>
              <a:rPr lang="uk-UA" altLang="uk-UA" sz="2000" dirty="0">
                <a:latin typeface="Times New Roman" panose="02020603050405020304" pitchFamily="18" charset="0"/>
                <a:cs typeface="Times New Roman" panose="02020603050405020304" pitchFamily="18" charset="0"/>
              </a:rPr>
              <a:t>.</a:t>
            </a:r>
          </a:p>
          <a:p>
            <a:pPr eaLnBrk="1" hangingPunct="1"/>
            <a:endParaRPr lang="uk-UA" altLang="uk-UA" dirty="0">
              <a:solidFill>
                <a:srgbClr val="2E3192"/>
              </a:solidFill>
              <a:latin typeface="HeliosCond"/>
            </a:endParaRPr>
          </a:p>
          <a:p>
            <a:pPr eaLnBrk="1" hangingPunct="1"/>
            <a:endParaRPr lang="en-US" altLang="uk-UA" dirty="0">
              <a:solidFill>
                <a:srgbClr val="2E3192"/>
              </a:solidFill>
              <a:latin typeface="HeliosCond"/>
            </a:endParaRPr>
          </a:p>
        </p:txBody>
      </p:sp>
      <p:pic>
        <p:nvPicPr>
          <p:cNvPr id="6042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042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extLst>
              <p:ext uri="{D42A27DB-BD31-4B8C-83A1-F6EECF244321}">
                <p14:modId xmlns="" xmlns:p14="http://schemas.microsoft.com/office/powerpoint/2010/main" val="491903973"/>
              </p:ext>
            </p:extLst>
          </p:nvPr>
        </p:nvGraphicFramePr>
        <p:xfrm>
          <a:off x="561975" y="2892425"/>
          <a:ext cx="8067675" cy="3481553"/>
        </p:xfrm>
        <a:graphic>
          <a:graphicData uri="http://schemas.openxmlformats.org/drawingml/2006/table">
            <a:tbl>
              <a:tblPr/>
              <a:tblGrid>
                <a:gridCol w="1612900"/>
                <a:gridCol w="1614488"/>
                <a:gridCol w="1612900"/>
                <a:gridCol w="1614487"/>
                <a:gridCol w="1612900"/>
              </a:tblGrid>
              <a:tr h="270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dirty="0" err="1" smtClean="0">
                          <a:ln>
                            <a:noFill/>
                          </a:ln>
                          <a:solidFill>
                            <a:srgbClr val="FFFFFF"/>
                          </a:solidFill>
                          <a:effectLst/>
                          <a:latin typeface="Calibri" pitchFamily="34" charset="0"/>
                          <a:cs typeface="Arial" pitchFamily="34" charset="0"/>
                        </a:rPr>
                        <a:t>Продемонстру-вати</a:t>
                      </a:r>
                      <a:r>
                        <a:rPr kumimoji="0" lang="uk-UA" sz="1700" b="1" i="0" u="none" strike="noStrike" cap="none" normalizeH="0" baseline="0" dirty="0" smtClean="0">
                          <a:ln>
                            <a:noFill/>
                          </a:ln>
                          <a:solidFill>
                            <a:srgbClr val="FFFFFF"/>
                          </a:solidFill>
                          <a:effectLst/>
                          <a:latin typeface="Calibri" pitchFamily="34" charset="0"/>
                          <a:cs typeface="Arial" pitchFamily="34" charset="0"/>
                        </a:rPr>
                        <a:t>, описати</a:t>
                      </a:r>
                    </a:p>
                  </a:txBody>
                  <a:tcPr marT="49413" marB="494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dirty="0" smtClean="0">
                          <a:ln>
                            <a:noFill/>
                          </a:ln>
                          <a:solidFill>
                            <a:srgbClr val="FFFFFF"/>
                          </a:solidFill>
                          <a:effectLst/>
                          <a:latin typeface="Calibri" pitchFamily="34" charset="0"/>
                          <a:cs typeface="Arial" pitchFamily="34" charset="0"/>
                        </a:rPr>
                        <a:t>знання</a:t>
                      </a:r>
                    </a:p>
                  </a:txBody>
                  <a:tcPr marT="49413" marB="494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dirty="0" smtClean="0">
                          <a:ln>
                            <a:noFill/>
                          </a:ln>
                          <a:solidFill>
                            <a:srgbClr val="FFFFFF"/>
                          </a:solidFill>
                          <a:effectLst/>
                          <a:latin typeface="Calibri" pitchFamily="34" charset="0"/>
                          <a:cs typeface="Arial" pitchFamily="34" charset="0"/>
                        </a:rPr>
                        <a:t>європейської та світової хронології, особливо - в період з 1500 року</a:t>
                      </a:r>
                    </a:p>
                  </a:txBody>
                  <a:tcPr marT="49413" marB="494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dirty="0" smtClean="0">
                          <a:ln>
                            <a:noFill/>
                          </a:ln>
                          <a:solidFill>
                            <a:srgbClr val="FFFFFF"/>
                          </a:solidFill>
                          <a:effectLst/>
                          <a:latin typeface="Calibri" pitchFamily="34" charset="0"/>
                          <a:cs typeface="Arial" pitchFamily="34" charset="0"/>
                        </a:rPr>
                        <a:t>описати в синтетичних термінах</a:t>
                      </a:r>
                    </a:p>
                  </a:txBody>
                  <a:tcPr marT="49413" marB="494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dirty="0" smtClean="0">
                          <a:ln>
                            <a:noFill/>
                          </a:ln>
                          <a:solidFill>
                            <a:srgbClr val="FFFFFF"/>
                          </a:solidFill>
                          <a:effectLst/>
                          <a:latin typeface="Calibri" pitchFamily="34" charset="0"/>
                          <a:cs typeface="Arial" pitchFamily="34" charset="0"/>
                        </a:rPr>
                        <a:t>основні підходи до вивчення європейських імперій, а також світової та глобальної історії</a:t>
                      </a:r>
                    </a:p>
                  </a:txBody>
                  <a:tcPr marT="49413" marB="494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77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700" b="1" i="0" u="none" strike="noStrike" cap="none" normalizeH="0" baseline="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smtClean="0">
                          <a:ln>
                            <a:noFill/>
                          </a:ln>
                          <a:solidFill>
                            <a:srgbClr val="000000"/>
                          </a:solidFill>
                          <a:effectLst/>
                          <a:latin typeface="Calibri Light"/>
                          <a:cs typeface="Times New Roman" pitchFamily="18" charset="0"/>
                        </a:rPr>
                        <a:t>Дієслово</a:t>
                      </a:r>
                      <a:endParaRPr kumimoji="0" lang="uk-UA" sz="17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700" b="1" i="0" u="none" strike="noStrike" cap="none" normalizeH="0" baseline="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smtClean="0">
                          <a:ln>
                            <a:noFill/>
                          </a:ln>
                          <a:solidFill>
                            <a:srgbClr val="000000"/>
                          </a:solidFill>
                          <a:effectLst/>
                          <a:latin typeface="Calibri Light"/>
                          <a:cs typeface="Times New Roman" pitchFamily="18" charset="0"/>
                        </a:rPr>
                        <a:t>Тип</a:t>
                      </a:r>
                      <a:endParaRPr kumimoji="0" lang="uk-UA" sz="17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700" b="1" i="0" u="none" strike="noStrike" cap="none" normalizeH="0" baseline="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smtClean="0">
                          <a:ln>
                            <a:noFill/>
                          </a:ln>
                          <a:solidFill>
                            <a:srgbClr val="000000"/>
                          </a:solidFill>
                          <a:effectLst/>
                          <a:latin typeface="Calibri Light"/>
                          <a:cs typeface="Times New Roman" pitchFamily="18" charset="0"/>
                        </a:rPr>
                        <a:t>Предмет</a:t>
                      </a:r>
                      <a:endParaRPr kumimoji="0" lang="uk-UA" sz="17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700" b="1" i="0" u="none" strike="noStrike" cap="none" normalizeH="0" baseline="0" dirty="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dirty="0" smtClean="0">
                          <a:ln>
                            <a:noFill/>
                          </a:ln>
                          <a:solidFill>
                            <a:srgbClr val="000000"/>
                          </a:solidFill>
                          <a:effectLst/>
                          <a:latin typeface="Calibri Light"/>
                          <a:cs typeface="Times New Roman" pitchFamily="18" charset="0"/>
                        </a:rPr>
                        <a:t>Стандарт</a:t>
                      </a:r>
                      <a:endParaRPr kumimoji="0" lang="uk-UA" sz="17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700" b="1" i="0" u="none" strike="noStrike" cap="none" normalizeH="0" baseline="0" dirty="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dirty="0" smtClean="0">
                          <a:ln>
                            <a:noFill/>
                          </a:ln>
                          <a:solidFill>
                            <a:srgbClr val="000000"/>
                          </a:solidFill>
                          <a:effectLst/>
                          <a:latin typeface="Calibri Light"/>
                          <a:cs typeface="Times New Roman" pitchFamily="18" charset="0"/>
                        </a:rPr>
                        <a:t>Обсяг/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dirty="0" smtClean="0">
                          <a:ln>
                            <a:noFill/>
                          </a:ln>
                          <a:solidFill>
                            <a:srgbClr val="000000"/>
                          </a:solidFill>
                          <a:effectLst/>
                          <a:latin typeface="Calibri Light"/>
                          <a:cs typeface="Times New Roman" pitchFamily="18" charset="0"/>
                        </a:rPr>
                        <a:t>Контекст</a:t>
                      </a:r>
                      <a:endParaRPr kumimoji="0" lang="uk-UA" sz="17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1443"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Приклад фахового результату навчання</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1445"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824AF9AF-D707-4F4E-9C99-8D4EEDBD6DA6}" type="slidenum">
              <a:rPr lang="uk-UA" altLang="uk-UA" sz="2000" smtClean="0">
                <a:solidFill>
                  <a:schemeClr val="bg1"/>
                </a:solidFill>
                <a:latin typeface="HeliosLight"/>
              </a:rPr>
              <a:pPr algn="l"/>
              <a:t>21</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61450" name="Прямокутник 12"/>
          <p:cNvSpPr>
            <a:spLocks noChangeArrowheads="1"/>
          </p:cNvSpPr>
          <p:nvPr/>
        </p:nvSpPr>
        <p:spPr bwMode="auto">
          <a:xfrm>
            <a:off x="439737" y="1303792"/>
            <a:ext cx="8262937" cy="1877437"/>
          </a:xfrm>
          <a:prstGeom prst="rect">
            <a:avLst/>
          </a:prstGeom>
          <a:noFill/>
          <a:ln w="9525">
            <a:noFill/>
            <a:miter lim="800000"/>
            <a:headEnd/>
            <a:tailEnd/>
          </a:ln>
        </p:spPr>
        <p:txBody>
          <a:bodyPr>
            <a:spAutoFit/>
          </a:bodyPr>
          <a:lstStyle/>
          <a:p>
            <a:pPr algn="just" eaLnBrk="1" hangingPunct="1"/>
            <a:r>
              <a:rPr lang="uk-UA" altLang="uk-UA" sz="2000" i="1" dirty="0">
                <a:latin typeface="Times New Roman" panose="02020603050405020304" pitchFamily="18" charset="0"/>
                <a:cs typeface="Times New Roman" panose="02020603050405020304" pitchFamily="18" charset="0"/>
              </a:rPr>
              <a:t>[Студентом] продемонстрована здатність вирішення наукової проблеми, використовуючи відповідні джерела та бібліографію та даючи критичну оцінку для своїх висновків у формі розповідного тексту обсягом приблизно 60 сторінок.</a:t>
            </a:r>
            <a:endParaRPr lang="uk-UA" altLang="uk-UA" sz="2000" dirty="0">
              <a:latin typeface="Times New Roman" panose="02020603050405020304" pitchFamily="18" charset="0"/>
              <a:cs typeface="Times New Roman" panose="02020603050405020304" pitchFamily="18" charset="0"/>
            </a:endParaRPr>
          </a:p>
          <a:p>
            <a:pPr eaLnBrk="1" hangingPunct="1"/>
            <a:endParaRPr lang="uk-UA" altLang="uk-UA" dirty="0">
              <a:solidFill>
                <a:srgbClr val="2E3192"/>
              </a:solidFill>
              <a:latin typeface="HeliosCond"/>
            </a:endParaRPr>
          </a:p>
          <a:p>
            <a:pPr eaLnBrk="1" hangingPunct="1"/>
            <a:endParaRPr lang="en-US" altLang="uk-UA" dirty="0">
              <a:solidFill>
                <a:srgbClr val="2E3192"/>
              </a:solidFill>
              <a:latin typeface="HeliosCond"/>
            </a:endParaRPr>
          </a:p>
        </p:txBody>
      </p:sp>
      <p:pic>
        <p:nvPicPr>
          <p:cNvPr id="61451"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1452"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extLst>
              <p:ext uri="{D42A27DB-BD31-4B8C-83A1-F6EECF244321}">
                <p14:modId xmlns="" xmlns:p14="http://schemas.microsoft.com/office/powerpoint/2010/main" val="1612418781"/>
              </p:ext>
            </p:extLst>
          </p:nvPr>
        </p:nvGraphicFramePr>
        <p:xfrm>
          <a:off x="533400" y="2901950"/>
          <a:ext cx="8067675" cy="2930525"/>
        </p:xfrm>
        <a:graphic>
          <a:graphicData uri="http://schemas.openxmlformats.org/drawingml/2006/table">
            <a:tbl>
              <a:tblPr/>
              <a:tblGrid>
                <a:gridCol w="1411514"/>
                <a:gridCol w="1815874"/>
                <a:gridCol w="1612900"/>
                <a:gridCol w="1614487"/>
                <a:gridCol w="1612900"/>
              </a:tblGrid>
              <a:tr h="20383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dirty="0" smtClean="0">
                          <a:ln>
                            <a:noFill/>
                          </a:ln>
                          <a:solidFill>
                            <a:srgbClr val="FFFFFF"/>
                          </a:solidFill>
                          <a:effectLst/>
                          <a:latin typeface="Calibri Light"/>
                          <a:cs typeface="Times New Roman" pitchFamily="18" charset="0"/>
                        </a:rPr>
                        <a:t>Вирішити</a:t>
                      </a:r>
                      <a:endParaRPr kumimoji="0" lang="uk-UA" sz="17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smtClean="0">
                          <a:ln>
                            <a:noFill/>
                          </a:ln>
                          <a:solidFill>
                            <a:srgbClr val="FFFFFF"/>
                          </a:solidFill>
                          <a:effectLst/>
                          <a:latin typeface="Calibri Light"/>
                          <a:cs typeface="Times New Roman" pitchFamily="18" charset="0"/>
                        </a:rPr>
                        <a:t>використовуючи відповідні джерела та бібліографію (навичка)</a:t>
                      </a:r>
                      <a:endParaRPr kumimoji="0" lang="uk-UA" sz="17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smtClean="0">
                          <a:ln>
                            <a:noFill/>
                          </a:ln>
                          <a:solidFill>
                            <a:srgbClr val="FFFFFF"/>
                          </a:solidFill>
                          <a:effectLst/>
                          <a:latin typeface="Calibri Light"/>
                          <a:cs typeface="Times New Roman" pitchFamily="18" charset="0"/>
                        </a:rPr>
                        <a:t>Наукова проблема</a:t>
                      </a:r>
                      <a:endParaRPr kumimoji="0" lang="uk-UA" sz="17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dirty="0" smtClean="0">
                          <a:ln>
                            <a:noFill/>
                          </a:ln>
                          <a:solidFill>
                            <a:srgbClr val="FFFFFF"/>
                          </a:solidFill>
                          <a:effectLst/>
                          <a:latin typeface="Calibri Light"/>
                          <a:cs typeface="Times New Roman" pitchFamily="18" charset="0"/>
                        </a:rPr>
                        <a:t>критична оцінка, розповідний текст</a:t>
                      </a:r>
                      <a:endParaRPr kumimoji="0" lang="uk-UA" sz="17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700" b="1" i="0" u="none" strike="noStrike" cap="none" normalizeH="0" baseline="0" dirty="0" smtClean="0">
                          <a:ln>
                            <a:noFill/>
                          </a:ln>
                          <a:solidFill>
                            <a:srgbClr val="FFFFFF"/>
                          </a:solidFill>
                          <a:effectLst/>
                          <a:latin typeface="Calibri Light"/>
                          <a:cs typeface="Times New Roman" pitchFamily="18" charset="0"/>
                        </a:rPr>
                        <a:t>висновки обсягом приблизно 60 сторінок</a:t>
                      </a:r>
                      <a:endParaRPr kumimoji="0" lang="uk-UA" sz="17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922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900" b="1" i="0" u="none" strike="noStrike" cap="none" normalizeH="0" baseline="0" dirty="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900" b="1" i="0" u="none" strike="noStrike" cap="none" normalizeH="0" baseline="0" dirty="0" smtClean="0">
                          <a:ln>
                            <a:noFill/>
                          </a:ln>
                          <a:solidFill>
                            <a:srgbClr val="000000"/>
                          </a:solidFill>
                          <a:effectLst/>
                          <a:latin typeface="Calibri Light"/>
                          <a:cs typeface="Times New Roman" pitchFamily="18" charset="0"/>
                        </a:rPr>
                        <a:t>Дієслово</a:t>
                      </a:r>
                      <a:endParaRPr kumimoji="0" lang="uk-UA" sz="19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900" b="1" i="0" u="none" strike="noStrike" cap="none" normalizeH="0" baseline="0" dirty="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900" b="1" i="0" u="none" strike="noStrike" cap="none" normalizeH="0" baseline="0" dirty="0" smtClean="0">
                          <a:ln>
                            <a:noFill/>
                          </a:ln>
                          <a:solidFill>
                            <a:srgbClr val="000000"/>
                          </a:solidFill>
                          <a:effectLst/>
                          <a:latin typeface="Calibri Light"/>
                          <a:cs typeface="Times New Roman" pitchFamily="18" charset="0"/>
                        </a:rPr>
                        <a:t>Тип</a:t>
                      </a:r>
                      <a:endParaRPr kumimoji="0" lang="uk-UA" sz="19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900" b="1" i="0" u="none" strike="noStrike" cap="none" normalizeH="0" baseline="0" dirty="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900" b="1" i="0" u="none" strike="noStrike" cap="none" normalizeH="0" baseline="0" dirty="0" smtClean="0">
                          <a:ln>
                            <a:noFill/>
                          </a:ln>
                          <a:solidFill>
                            <a:srgbClr val="000000"/>
                          </a:solidFill>
                          <a:effectLst/>
                          <a:latin typeface="Calibri Light"/>
                          <a:cs typeface="Times New Roman" pitchFamily="18" charset="0"/>
                        </a:rPr>
                        <a:t>Предмет</a:t>
                      </a:r>
                      <a:endParaRPr kumimoji="0" lang="uk-UA" sz="19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900" b="1" i="0" u="none" strike="noStrike" cap="none" normalizeH="0" baseline="0" dirty="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900" b="1" i="0" u="none" strike="noStrike" cap="none" normalizeH="0" baseline="0" dirty="0" smtClean="0">
                          <a:ln>
                            <a:noFill/>
                          </a:ln>
                          <a:solidFill>
                            <a:srgbClr val="000000"/>
                          </a:solidFill>
                          <a:effectLst/>
                          <a:latin typeface="Calibri Light"/>
                          <a:cs typeface="Times New Roman" pitchFamily="18" charset="0"/>
                        </a:rPr>
                        <a:t>Стандарт</a:t>
                      </a:r>
                      <a:endParaRPr kumimoji="0" lang="uk-UA" sz="19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900" b="1" i="0" u="none" strike="noStrike" cap="none" normalizeH="0" baseline="0" dirty="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900" b="1" i="0" u="none" strike="noStrike" cap="none" normalizeH="0" baseline="0" dirty="0" smtClean="0">
                          <a:ln>
                            <a:noFill/>
                          </a:ln>
                          <a:solidFill>
                            <a:srgbClr val="000000"/>
                          </a:solidFill>
                          <a:effectLst/>
                          <a:latin typeface="Calibri Light"/>
                          <a:cs typeface="Times New Roman" pitchFamily="18" charset="0"/>
                        </a:rPr>
                        <a:t>Обсяг/</a:t>
                      </a:r>
                      <a:endParaRPr kumimoji="0" lang="en-US" sz="1900" b="1" i="0" u="none" strike="noStrike" cap="none" normalizeH="0" baseline="0" dirty="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900" b="1" i="0" u="none" strike="noStrike" cap="none" normalizeH="0" baseline="0" dirty="0" smtClean="0">
                          <a:ln>
                            <a:noFill/>
                          </a:ln>
                          <a:solidFill>
                            <a:srgbClr val="000000"/>
                          </a:solidFill>
                          <a:effectLst/>
                          <a:latin typeface="Calibri Light"/>
                          <a:cs typeface="Times New Roman" pitchFamily="18" charset="0"/>
                        </a:rPr>
                        <a:t>контекст</a:t>
                      </a:r>
                      <a:endParaRPr kumimoji="0" lang="uk-UA" sz="19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2467"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Приклад фахового результату навчання</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2469"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883C4AC8-82C7-49B5-95CA-C0BCB3C1674F}" type="slidenum">
              <a:rPr lang="uk-UA" altLang="uk-UA" sz="2000" smtClean="0">
                <a:solidFill>
                  <a:schemeClr val="bg1"/>
                </a:solidFill>
                <a:latin typeface="HeliosLight"/>
              </a:rPr>
              <a:pPr algn="l"/>
              <a:t>22</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smtClean="0">
                <a:solidFill>
                  <a:schemeClr val="bg1"/>
                </a:solidFill>
                <a:latin typeface="HeliosCond" pitchFamily="50" charset="-52"/>
              </a:rPr>
              <a:t> </a:t>
            </a: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62474" name="Прямокутник 12"/>
          <p:cNvSpPr>
            <a:spLocks noChangeArrowheads="1"/>
          </p:cNvSpPr>
          <p:nvPr/>
        </p:nvSpPr>
        <p:spPr bwMode="auto">
          <a:xfrm>
            <a:off x="439738" y="1282700"/>
            <a:ext cx="8262937" cy="2185214"/>
          </a:xfrm>
          <a:prstGeom prst="rect">
            <a:avLst/>
          </a:prstGeom>
          <a:noFill/>
          <a:ln w="9525">
            <a:noFill/>
            <a:miter lim="800000"/>
            <a:headEnd/>
            <a:tailEnd/>
          </a:ln>
        </p:spPr>
        <p:txBody>
          <a:bodyPr>
            <a:spAutoFit/>
          </a:bodyPr>
          <a:lstStyle/>
          <a:p>
            <a:pPr algn="just" eaLnBrk="1" hangingPunct="1"/>
            <a:r>
              <a:rPr lang="uk-UA" altLang="uk-UA" sz="2000" i="1" dirty="0">
                <a:latin typeface="Times New Roman" panose="02020603050405020304" pitchFamily="18" charset="0"/>
                <a:cs typeface="Times New Roman" panose="02020603050405020304" pitchFamily="18" charset="0"/>
              </a:rPr>
              <a:t>Здатність здійснювати вимірювання фізичних величин і проводити дослідження шляхом планування, здійснення та аналізу результатів експериментів, </a:t>
            </a:r>
            <a:r>
              <a:rPr lang="uk-UA" altLang="uk-UA" sz="2000" i="1" dirty="0" err="1">
                <a:latin typeface="Times New Roman" panose="02020603050405020304" pitchFamily="18" charset="0"/>
                <a:cs typeface="Times New Roman" panose="02020603050405020304" pitchFamily="18" charset="0"/>
              </a:rPr>
              <a:t>співставити</a:t>
            </a:r>
            <a:r>
              <a:rPr lang="uk-UA" altLang="uk-UA" sz="2000" i="1" dirty="0">
                <a:latin typeface="Times New Roman" panose="02020603050405020304" pitchFamily="18" charset="0"/>
                <a:cs typeface="Times New Roman" panose="02020603050405020304" pitchFamily="18" charset="0"/>
              </a:rPr>
              <a:t> отримані результати із існуючими знаннями та теоріями, а також зробити висновки (включаючи ступінь невизначеності).</a:t>
            </a:r>
            <a:endParaRPr lang="uk-UA" altLang="uk-UA" sz="2000" dirty="0">
              <a:latin typeface="Times New Roman" panose="02020603050405020304" pitchFamily="18" charset="0"/>
              <a:cs typeface="Times New Roman" panose="02020603050405020304" pitchFamily="18" charset="0"/>
            </a:endParaRPr>
          </a:p>
          <a:p>
            <a:pPr eaLnBrk="1" hangingPunct="1"/>
            <a:endParaRPr lang="uk-UA" altLang="uk-UA" dirty="0">
              <a:solidFill>
                <a:srgbClr val="2E3192"/>
              </a:solidFill>
              <a:latin typeface="HeliosCond"/>
            </a:endParaRPr>
          </a:p>
          <a:p>
            <a:pPr eaLnBrk="1" hangingPunct="1"/>
            <a:endParaRPr lang="en-US" altLang="uk-UA" dirty="0">
              <a:solidFill>
                <a:srgbClr val="2E3192"/>
              </a:solidFill>
              <a:latin typeface="HeliosCond"/>
            </a:endParaRPr>
          </a:p>
        </p:txBody>
      </p:sp>
      <p:pic>
        <p:nvPicPr>
          <p:cNvPr id="62475"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2476"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extLst>
              <p:ext uri="{D42A27DB-BD31-4B8C-83A1-F6EECF244321}">
                <p14:modId xmlns="" xmlns:p14="http://schemas.microsoft.com/office/powerpoint/2010/main" val="451080472"/>
              </p:ext>
            </p:extLst>
          </p:nvPr>
        </p:nvGraphicFramePr>
        <p:xfrm>
          <a:off x="550863" y="2935288"/>
          <a:ext cx="8067675" cy="3291971"/>
        </p:xfrm>
        <a:graphic>
          <a:graphicData uri="http://schemas.openxmlformats.org/drawingml/2006/table">
            <a:tbl>
              <a:tblPr/>
              <a:tblGrid>
                <a:gridCol w="1292020"/>
                <a:gridCol w="1607575"/>
                <a:gridCol w="1297858"/>
                <a:gridCol w="1607574"/>
                <a:gridCol w="2262648"/>
              </a:tblGrid>
              <a:tr h="253732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FFFFFF"/>
                          </a:solidFill>
                          <a:effectLst/>
                          <a:latin typeface="Calibri Light"/>
                          <a:cs typeface="Times New Roman" pitchFamily="18" charset="0"/>
                        </a:rPr>
                        <a:t>Здатність здійсню</a:t>
                      </a:r>
                      <a:r>
                        <a:rPr kumimoji="0" lang="en-US" sz="1800" b="1" i="0" u="none" strike="noStrike" cap="none" normalizeH="0" baseline="0" dirty="0" smtClean="0">
                          <a:ln>
                            <a:noFill/>
                          </a:ln>
                          <a:solidFill>
                            <a:srgbClr val="FFFFFF"/>
                          </a:solidFill>
                          <a:effectLst/>
                          <a:latin typeface="Calibri Light"/>
                          <a:cs typeface="Times New Roman" pitchFamily="18" charset="0"/>
                        </a:rPr>
                        <a:t>-</a:t>
                      </a:r>
                      <a:r>
                        <a:rPr kumimoji="0" lang="uk-UA" sz="1800" b="1" i="0" u="none" strike="noStrike" cap="none" normalizeH="0" baseline="0" dirty="0" smtClean="0">
                          <a:ln>
                            <a:noFill/>
                          </a:ln>
                          <a:solidFill>
                            <a:srgbClr val="FFFFFF"/>
                          </a:solidFill>
                          <a:effectLst/>
                          <a:latin typeface="Calibri Light"/>
                          <a:cs typeface="Times New Roman" pitchFamily="18" charset="0"/>
                        </a:rPr>
                        <a:t>вати</a:t>
                      </a:r>
                      <a:endParaRPr kumimoji="0" lang="uk-UA"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FFFFFF"/>
                          </a:solidFill>
                          <a:effectLst/>
                          <a:latin typeface="Calibri Light"/>
                          <a:cs typeface="Times New Roman" pitchFamily="18" charset="0"/>
                        </a:rPr>
                        <a:t>вимірювання</a:t>
                      </a:r>
                      <a:endParaRPr kumimoji="0" lang="en-US" sz="1800" b="1" i="0" u="none" strike="noStrike" cap="none" normalizeH="0" baseline="0" dirty="0" smtClean="0">
                        <a:ln>
                          <a:noFill/>
                        </a:ln>
                        <a:solidFill>
                          <a:srgbClr val="FFFFFF"/>
                        </a:solidFill>
                        <a:effectLst/>
                        <a:latin typeface="Calibri Ligh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FFFFFF"/>
                          </a:solidFill>
                          <a:effectLst/>
                          <a:latin typeface="Calibri Light"/>
                          <a:cs typeface="Times New Roman" pitchFamily="18" charset="0"/>
                        </a:rPr>
                        <a:t>(знання)</a:t>
                      </a:r>
                      <a:endParaRPr kumimoji="0" lang="uk-UA"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FFFFFF"/>
                          </a:solidFill>
                          <a:effectLst/>
                          <a:latin typeface="Calibri Light"/>
                          <a:cs typeface="Times New Roman" pitchFamily="18" charset="0"/>
                        </a:rPr>
                        <a:t>фізичні величини</a:t>
                      </a:r>
                      <a:endParaRPr kumimoji="0" lang="uk-UA"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FFFFFF"/>
                          </a:solidFill>
                          <a:effectLst/>
                          <a:latin typeface="Calibri Light"/>
                          <a:cs typeface="Times New Roman" pitchFamily="18" charset="0"/>
                        </a:rPr>
                        <a:t>проводити дослідження шляхом планування, здійснення та аналізу результатів експериментів</a:t>
                      </a:r>
                      <a:endParaRPr kumimoji="0" lang="uk-UA"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err="1" smtClean="0">
                          <a:ln>
                            <a:noFill/>
                          </a:ln>
                          <a:solidFill>
                            <a:srgbClr val="FFFFFF"/>
                          </a:solidFill>
                          <a:effectLst/>
                          <a:latin typeface="Calibri Light"/>
                          <a:cs typeface="Times New Roman" pitchFamily="18" charset="0"/>
                        </a:rPr>
                        <a:t>співставити</a:t>
                      </a:r>
                      <a:r>
                        <a:rPr kumimoji="0" lang="uk-UA" sz="1800" b="1" i="0" u="none" strike="noStrike" cap="none" normalizeH="0" baseline="0" dirty="0" smtClean="0">
                          <a:ln>
                            <a:noFill/>
                          </a:ln>
                          <a:solidFill>
                            <a:srgbClr val="FFFFFF"/>
                          </a:solidFill>
                          <a:effectLst/>
                          <a:latin typeface="Calibri Light"/>
                          <a:cs typeface="Times New Roman" pitchFamily="18" charset="0"/>
                        </a:rPr>
                        <a:t> отримані результати із існуючими знаннями та теоріями, а також зробити висновки (включаючи ступінь невизначеності)</a:t>
                      </a:r>
                      <a:endParaRPr kumimoji="0" lang="uk-UA"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87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000000"/>
                          </a:solidFill>
                          <a:effectLst/>
                          <a:latin typeface="Calibri Light"/>
                          <a:cs typeface="Times New Roman" pitchFamily="18" charset="0"/>
                        </a:rPr>
                        <a:t>Дієслово</a:t>
                      </a:r>
                      <a:endParaRPr kumimoji="0" lang="uk-UA"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dirty="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000000"/>
                          </a:solidFill>
                          <a:effectLst/>
                          <a:latin typeface="Calibri Light"/>
                          <a:cs typeface="Times New Roman" pitchFamily="18" charset="0"/>
                        </a:rPr>
                        <a:t>Тип</a:t>
                      </a:r>
                      <a:endParaRPr kumimoji="0" lang="uk-UA"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000000"/>
                          </a:solidFill>
                          <a:effectLst/>
                          <a:latin typeface="Calibri Light"/>
                          <a:cs typeface="Times New Roman" pitchFamily="18" charset="0"/>
                        </a:rPr>
                        <a:t>Предмет</a:t>
                      </a:r>
                      <a:endParaRPr kumimoji="0" lang="uk-UA"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dirty="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000000"/>
                          </a:solidFill>
                          <a:effectLst/>
                          <a:latin typeface="Calibri Light"/>
                          <a:cs typeface="Times New Roman" pitchFamily="18" charset="0"/>
                        </a:rPr>
                        <a:t>Стандарт</a:t>
                      </a:r>
                      <a:endParaRPr kumimoji="0" lang="uk-UA"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dirty="0" smtClean="0">
                        <a:ln>
                          <a:noFill/>
                        </a:ln>
                        <a:solidFill>
                          <a:srgbClr val="000000"/>
                        </a:solidFill>
                        <a:effectLst/>
                        <a:latin typeface="Calibri Ligh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000000"/>
                          </a:solidFill>
                          <a:effectLst/>
                          <a:latin typeface="Calibri Light"/>
                          <a:cs typeface="Times New Roman" pitchFamily="18" charset="0"/>
                        </a:rPr>
                        <a:t>Обсяг/контекст</a:t>
                      </a:r>
                      <a:endParaRPr kumimoji="0" lang="uk-UA"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5529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Програмні результати навчання</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5530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1C227E1F-8749-499C-B7E6-117A019FA53F}" type="slidenum">
              <a:rPr lang="uk-UA" altLang="uk-UA" sz="2000" smtClean="0">
                <a:solidFill>
                  <a:schemeClr val="bg1"/>
                </a:solidFill>
                <a:latin typeface="HeliosLight"/>
              </a:rPr>
              <a:pPr algn="l"/>
              <a:t>23</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55306" name="Прямокутник 12"/>
          <p:cNvSpPr>
            <a:spLocks noChangeArrowheads="1"/>
          </p:cNvSpPr>
          <p:nvPr/>
        </p:nvSpPr>
        <p:spPr bwMode="auto">
          <a:xfrm>
            <a:off x="952500" y="2043113"/>
            <a:ext cx="7740650" cy="2308324"/>
          </a:xfrm>
          <a:prstGeom prst="rect">
            <a:avLst/>
          </a:prstGeom>
          <a:noFill/>
          <a:ln w="9525">
            <a:noFill/>
            <a:miter lim="800000"/>
            <a:headEnd/>
            <a:tailEnd/>
          </a:ln>
        </p:spPr>
        <p:txBody>
          <a:bodyPr>
            <a:spAutoFit/>
          </a:bodyPr>
          <a:lstStyle/>
          <a:p>
            <a:pPr algn="just" eaLnBrk="1" hangingPunct="1"/>
            <a:r>
              <a:rPr lang="uk-UA" altLang="uk-UA" sz="2400" b="1" dirty="0">
                <a:latin typeface="Times New Roman" panose="02020603050405020304" pitchFamily="18" charset="0"/>
                <a:cs typeface="Times New Roman" panose="02020603050405020304" pitchFamily="18" charset="0"/>
              </a:rPr>
              <a:t>Програмні результати</a:t>
            </a:r>
            <a:r>
              <a:rPr lang="uk-UA" altLang="uk-UA" sz="2400" dirty="0">
                <a:latin typeface="Times New Roman" panose="02020603050405020304" pitchFamily="18" charset="0"/>
                <a:cs typeface="Times New Roman" panose="02020603050405020304" pitchFamily="18" charset="0"/>
              </a:rPr>
              <a:t> навчання ступеневої освітньої програми є набором тверджень про те, що, </a:t>
            </a:r>
            <a:r>
              <a:rPr lang="uk-UA" altLang="uk-UA" sz="2400" b="1" dirty="0">
                <a:latin typeface="Times New Roman" panose="02020603050405020304" pitchFamily="18" charset="0"/>
                <a:cs typeface="Times New Roman" panose="02020603050405020304" pitchFamily="18" charset="0"/>
              </a:rPr>
              <a:t>як очікується</a:t>
            </a:r>
            <a:r>
              <a:rPr lang="uk-UA" altLang="uk-UA" sz="2400" dirty="0">
                <a:latin typeface="Times New Roman" panose="02020603050405020304" pitchFamily="18" charset="0"/>
                <a:cs typeface="Times New Roman" panose="02020603050405020304" pitchFamily="18" charset="0"/>
              </a:rPr>
              <a:t>, студент повинен знати, розуміти та бути здатним продемонструвати після того, як він виконав усі завдання та успішно пройшов усі екзамени/оцінювання, а також отримав ступінь (проект </a:t>
            </a:r>
            <a:r>
              <a:rPr lang="en-US" altLang="uk-UA" sz="2400" i="1" dirty="0">
                <a:latin typeface="Times New Roman" panose="02020603050405020304" pitchFamily="18" charset="0"/>
                <a:cs typeface="Times New Roman" panose="02020603050405020304" pitchFamily="18" charset="0"/>
              </a:rPr>
              <a:t>Co</a:t>
            </a:r>
            <a:r>
              <a:rPr lang="uk-UA" altLang="uk-UA" sz="2400" i="1" dirty="0">
                <a:latin typeface="Times New Roman" panose="02020603050405020304" pitchFamily="18" charset="0"/>
                <a:cs typeface="Times New Roman" panose="02020603050405020304" pitchFamily="18" charset="0"/>
              </a:rPr>
              <a:t>-</a:t>
            </a:r>
            <a:r>
              <a:rPr lang="en-US" altLang="uk-UA" sz="2400" i="1" dirty="0">
                <a:latin typeface="Times New Roman" panose="02020603050405020304" pitchFamily="18" charset="0"/>
                <a:cs typeface="Times New Roman" panose="02020603050405020304" pitchFamily="18" charset="0"/>
              </a:rPr>
              <a:t>Re</a:t>
            </a:r>
            <a:r>
              <a:rPr lang="uk-UA" altLang="uk-UA" sz="2400" i="1" dirty="0">
                <a:latin typeface="Times New Roman" panose="02020603050405020304" pitchFamily="18" charset="0"/>
                <a:cs typeface="Times New Roman" panose="02020603050405020304" pitchFamily="18" charset="0"/>
              </a:rPr>
              <a:t> 2</a:t>
            </a:r>
            <a:r>
              <a:rPr lang="uk-UA" altLang="uk-UA" sz="2400" dirty="0">
                <a:latin typeface="Times New Roman" panose="02020603050405020304" pitchFamily="18" charset="0"/>
                <a:cs typeface="Times New Roman" panose="02020603050405020304" pitchFamily="18" charset="0"/>
              </a:rPr>
              <a:t>).</a:t>
            </a:r>
            <a:endParaRPr lang="en-US" altLang="uk-UA" sz="2400" dirty="0">
              <a:solidFill>
                <a:srgbClr val="2E3192"/>
              </a:solidFill>
              <a:latin typeface="Times New Roman" panose="02020603050405020304" pitchFamily="18" charset="0"/>
              <a:cs typeface="Times New Roman" panose="02020603050405020304" pitchFamily="18" charset="0"/>
            </a:endParaRPr>
          </a:p>
        </p:txBody>
      </p:sp>
      <p:pic>
        <p:nvPicPr>
          <p:cNvPr id="5530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5530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349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Програмний результат навчання: </a:t>
            </a:r>
            <a:r>
              <a:rPr lang="uk-UA" altLang="uk-UA" b="1" i="1" baseline="30000" smtClean="0">
                <a:solidFill>
                  <a:srgbClr val="00A1E4"/>
                </a:solidFill>
                <a:latin typeface="HeliosExt"/>
              </a:rPr>
              <a:t>креативність</a:t>
            </a:r>
            <a:r>
              <a:rPr lang="uk-UA" altLang="uk-UA" b="1" baseline="30000" smtClean="0">
                <a:solidFill>
                  <a:srgbClr val="00A1E4"/>
                </a:solidFill>
                <a:latin typeface="HeliosExt"/>
              </a:rPr>
              <a:t> </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349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F8EA21F1-3453-4FC7-BD08-4DF5397CDE7B}" type="slidenum">
              <a:rPr lang="uk-UA" altLang="uk-UA" sz="2000" smtClean="0">
                <a:solidFill>
                  <a:schemeClr val="bg1"/>
                </a:solidFill>
                <a:latin typeface="HeliosLight"/>
              </a:rPr>
              <a:pPr algn="l"/>
              <a:t>24</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63498"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3499"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extLst>
              <p:ext uri="{D42A27DB-BD31-4B8C-83A1-F6EECF244321}">
                <p14:modId xmlns="" xmlns:p14="http://schemas.microsoft.com/office/powerpoint/2010/main" val="3408880097"/>
              </p:ext>
            </p:extLst>
          </p:nvPr>
        </p:nvGraphicFramePr>
        <p:xfrm>
          <a:off x="441324" y="1440089"/>
          <a:ext cx="8272463" cy="4830081"/>
        </p:xfrm>
        <a:graphic>
          <a:graphicData uri="http://schemas.openxmlformats.org/drawingml/2006/table">
            <a:tbl>
              <a:tblPr/>
              <a:tblGrid>
                <a:gridCol w="2693762"/>
                <a:gridCol w="5578701"/>
              </a:tblGrid>
              <a:tr h="8527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000" b="1"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FFFFFF"/>
                          </a:solidFill>
                          <a:effectLst/>
                          <a:latin typeface="Times New Roman" pitchFamily="18" charset="0"/>
                          <a:cs typeface="Times New Roman" pitchFamily="18" charset="0"/>
                        </a:rPr>
                        <a:t>Рівень</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0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smtClean="0">
                          <a:ln>
                            <a:noFill/>
                          </a:ln>
                          <a:solidFill>
                            <a:srgbClr val="FFFFFF"/>
                          </a:solidFill>
                          <a:effectLst/>
                          <a:latin typeface="Times New Roman" pitchFamily="18" charset="0"/>
                          <a:cs typeface="Times New Roman" pitchFamily="18" charset="0"/>
                        </a:rPr>
                        <a:t>Програмний результат навчання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25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cs typeface="Times New Roman" pitchFamily="18" charset="0"/>
                        </a:rPr>
                        <a:t>Бакалаврський</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cs typeface="Times New Roman" pitchFamily="18" charset="0"/>
                        </a:rPr>
                        <a:t>Виявлена здатність генерувати та поширювати нові ідеї, або генерувати інноваційні вирішення для відомих проблем або ситуацій.</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325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rgbClr val="000000"/>
                          </a:solidFill>
                          <a:effectLst/>
                          <a:latin typeface="Times New Roman" pitchFamily="18" charset="0"/>
                          <a:cs typeface="Times New Roman" pitchFamily="18" charset="0"/>
                        </a:rPr>
                        <a:t>Магістерський</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cs typeface="Times New Roman" pitchFamily="18" charset="0"/>
                        </a:rPr>
                        <a:t>Виявлена здатність генерувати оригінальні, якісно нові ідеї, які можуть бути однозначно та аргументовано сприйнятими  як в знайомих, так і в незнайомих ситуаціях.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257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rgbClr val="000000"/>
                          </a:solidFill>
                          <a:effectLst/>
                          <a:latin typeface="Times New Roman" pitchFamily="18" charset="0"/>
                          <a:cs typeface="Times New Roman" pitchFamily="18" charset="0"/>
                        </a:rPr>
                        <a:t>Освітньо-науковий</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cs typeface="Times New Roman" pitchFamily="18" charset="0"/>
                        </a:rPr>
                        <a:t>Виявлена здатність долучатися новими, практичними, прикладними та комплексними ідеями та розв'язками, що впливають на практичне виконання поставлених завдань.</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451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Формулювання програмних результатів навчання</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451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56E121D3-6829-495A-9972-FB3CAF8FFF4E}" type="slidenum">
              <a:rPr lang="uk-UA" altLang="uk-UA" sz="2000" smtClean="0">
                <a:solidFill>
                  <a:schemeClr val="bg1"/>
                </a:solidFill>
                <a:latin typeface="HeliosLight"/>
              </a:rPr>
              <a:pPr algn="l"/>
              <a:t>25</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40531" y="1595211"/>
            <a:ext cx="8262938" cy="4370427"/>
          </a:xfrm>
          <a:prstGeom prst="rect">
            <a:avLst/>
          </a:prstGeom>
          <a:noFill/>
          <a:ln>
            <a:noFill/>
          </a:ln>
          <a:extLst/>
        </p:spPr>
        <p:txBody>
          <a:bodyPr>
            <a:spAutoFit/>
          </a:bodyPr>
          <a:lstStyle/>
          <a:p>
            <a:pPr eaLnBrk="1" hangingPunct="1">
              <a:defRPr/>
            </a:pPr>
            <a:endParaRPr lang="de-DE" altLang="uk-UA" dirty="0">
              <a:solidFill>
                <a:srgbClr val="2E3192"/>
              </a:solidFill>
              <a:latin typeface="HeliosCond"/>
            </a:endParaRPr>
          </a:p>
          <a:p>
            <a:pPr eaLnBrk="1" hangingPunct="1">
              <a:defRPr/>
            </a:pPr>
            <a:r>
              <a:rPr lang="uk-UA" sz="2000" b="1" dirty="0">
                <a:latin typeface="Times New Roman" panose="02020603050405020304" pitchFamily="18" charset="0"/>
                <a:cs typeface="Times New Roman" panose="02020603050405020304" pitchFamily="18" charset="0"/>
              </a:rPr>
              <a:t>Структура результату навчання</a:t>
            </a:r>
            <a:endParaRPr lang="en-US" sz="2000" b="1" dirty="0">
              <a:latin typeface="Times New Roman" panose="02020603050405020304" pitchFamily="18" charset="0"/>
              <a:cs typeface="Times New Roman" panose="02020603050405020304" pitchFamily="18" charset="0"/>
            </a:endParaRPr>
          </a:p>
          <a:p>
            <a:pPr marL="285750" indent="-285750" eaLnBrk="1" hangingPunct="1">
              <a:buFont typeface="Arial" pitchFamily="34" charset="0"/>
              <a:buChar char="•"/>
              <a:defRPr/>
            </a:pPr>
            <a:endParaRPr lang="en-US" sz="2000" dirty="0">
              <a:latin typeface="Times New Roman" panose="02020603050405020304" pitchFamily="18" charset="0"/>
              <a:cs typeface="Times New Roman" panose="02020603050405020304" pitchFamily="18" charset="0"/>
            </a:endParaRPr>
          </a:p>
          <a:p>
            <a:pPr marL="285750" indent="-285750"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Використовуйте активне дієслово, щоб висловити те, що здобувачі повинні знати і бути в змозі зробити (наприклад, випускники можуть "описати", "реалізувати", "зробити висновки", "оцінювати", "планувати" ...).</a:t>
            </a:r>
            <a:endParaRPr lang="en-US" sz="2000" dirty="0">
              <a:latin typeface="Times New Roman" panose="02020603050405020304" pitchFamily="18" charset="0"/>
              <a:cs typeface="Times New Roman" panose="02020603050405020304" pitchFamily="18" charset="0"/>
            </a:endParaRPr>
          </a:p>
          <a:p>
            <a:pPr marL="285750" indent="-285750"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Вкажіть на те, до чого (об'єкт, уміння) цей результат відноситься (наприклад, може пояснити "функції апаратних компонентів", може представити "дизайн вітальні від руки" ...).</a:t>
            </a:r>
            <a:endParaRPr lang="en-US" sz="2000" dirty="0">
              <a:latin typeface="Times New Roman" panose="02020603050405020304" pitchFamily="18" charset="0"/>
              <a:cs typeface="Times New Roman" panose="02020603050405020304" pitchFamily="18" charset="0"/>
            </a:endParaRPr>
          </a:p>
          <a:p>
            <a:pPr marL="285750" indent="-285750"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Вкажіть модальність, яка підтверджує досягнення результату навчання (наприклад, "подати огляд" матеріалів, найбільш часто використовуваних в </a:t>
            </a:r>
            <a:r>
              <a:rPr lang="uk-UA" sz="2000" dirty="0" smtClean="0">
                <a:latin typeface="Times New Roman" panose="02020603050405020304" pitchFamily="18" charset="0"/>
                <a:cs typeface="Times New Roman" panose="02020603050405020304" pitchFamily="18" charset="0"/>
              </a:rPr>
              <a:t>електричній інженерії</a:t>
            </a:r>
            <a:r>
              <a:rPr lang="uk-UA" sz="2000" dirty="0">
                <a:latin typeface="Times New Roman" panose="02020603050405020304" pitchFamily="18" charset="0"/>
                <a:cs typeface="Times New Roman" panose="02020603050405020304" pitchFamily="18" charset="0"/>
              </a:rPr>
              <a:t>, "розробити науковий проект, застосувавши сучасні наукові методи" ... ).</a:t>
            </a:r>
            <a:endParaRPr lang="en-US" altLang="uk-UA" sz="2000" dirty="0">
              <a:solidFill>
                <a:srgbClr val="2E3192"/>
              </a:solidFill>
              <a:latin typeface="Times New Roman" panose="02020603050405020304" pitchFamily="18" charset="0"/>
              <a:cs typeface="Times New Roman" panose="02020603050405020304" pitchFamily="18" charset="0"/>
            </a:endParaRPr>
          </a:p>
        </p:txBody>
      </p:sp>
      <p:pic>
        <p:nvPicPr>
          <p:cNvPr id="6452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452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інженерна програма першого циклу</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26</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1604963"/>
            <a:ext cx="8262937" cy="4862870"/>
          </a:xfrm>
          <a:prstGeom prst="rect">
            <a:avLst/>
          </a:prstGeom>
          <a:noFill/>
          <a:ln>
            <a:noFill/>
          </a:ln>
          <a:extLst/>
        </p:spPr>
        <p:txBody>
          <a:bodyPr>
            <a:spAutoFit/>
          </a:bodyPr>
          <a:lstStyle/>
          <a:p>
            <a:pPr eaLnBrk="1" hangingPunct="1">
              <a:defRPr/>
            </a:pPr>
            <a:r>
              <a:rPr lang="uk-UA" sz="2000" b="1" dirty="0">
                <a:latin typeface="Times New Roman" panose="02020603050405020304" pitchFamily="18" charset="0"/>
                <a:cs typeface="Times New Roman" panose="02020603050405020304" pitchFamily="18" charset="0"/>
              </a:rPr>
              <a:t>Після закінчення цієї програми студент буде здатен</a:t>
            </a:r>
            <a:r>
              <a:rPr lang="uk-UA" sz="2000" dirty="0">
                <a:latin typeface="Times New Roman" panose="02020603050405020304" pitchFamily="18" charset="0"/>
                <a:cs typeface="Times New Roman" panose="02020603050405020304" pitchFamily="18" charset="0"/>
              </a:rPr>
              <a:t>:</a:t>
            </a:r>
          </a:p>
          <a:p>
            <a:pPr eaLnBrk="1" hangingPunct="1">
              <a:defRPr/>
            </a:pPr>
            <a:endParaRPr lang="en-US" sz="2000" dirty="0">
              <a:latin typeface="Times New Roman" panose="02020603050405020304" pitchFamily="18" charset="0"/>
              <a:cs typeface="Times New Roman" panose="02020603050405020304" pitchFamily="18" charset="0"/>
            </a:endParaRPr>
          </a:p>
          <a:p>
            <a:pPr marL="285750" indent="-285750"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виводити та застосовувати рішення на основі знань точних наук, інженерних наук, техніки та математики;</a:t>
            </a:r>
            <a:endParaRPr lang="en-US" sz="2000" dirty="0">
              <a:latin typeface="Times New Roman" panose="02020603050405020304" pitchFamily="18" charset="0"/>
              <a:cs typeface="Times New Roman" panose="02020603050405020304" pitchFamily="18" charset="0"/>
            </a:endParaRPr>
          </a:p>
          <a:p>
            <a:pPr marL="285750" indent="-285750"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визначати, формулювати, аналізувати і вирішувати технічні проблеми;</a:t>
            </a:r>
            <a:endParaRPr lang="en-US" sz="2000" dirty="0">
              <a:latin typeface="Times New Roman" panose="02020603050405020304" pitchFamily="18" charset="0"/>
              <a:cs typeface="Times New Roman" panose="02020603050405020304" pitchFamily="18" charset="0"/>
            </a:endParaRPr>
          </a:p>
          <a:p>
            <a:pPr marL="285750" indent="-285750"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розробляти систему, компонент або процес для задоволення конкретних потреб, планувати і проводити експерименти</a:t>
            </a:r>
            <a:r>
              <a:rPr lang="ru-RU" sz="2000" dirty="0">
                <a:latin typeface="Times New Roman" panose="02020603050405020304" pitchFamily="18" charset="0"/>
                <a:cs typeface="Times New Roman" panose="02020603050405020304" pitchFamily="18" charset="0"/>
              </a:rPr>
              <a:t> для </a:t>
            </a:r>
            <a:r>
              <a:rPr lang="uk-UA" sz="2000" dirty="0">
                <a:latin typeface="Times New Roman" panose="02020603050405020304" pitchFamily="18" charset="0"/>
                <a:cs typeface="Times New Roman" panose="02020603050405020304" pitchFamily="18" charset="0"/>
              </a:rPr>
              <a:t>аналізу та інтерпретування даних;</a:t>
            </a:r>
            <a:endParaRPr lang="en-US" sz="2000" dirty="0">
              <a:latin typeface="Times New Roman" panose="02020603050405020304" pitchFamily="18" charset="0"/>
              <a:cs typeface="Times New Roman" panose="02020603050405020304" pitchFamily="18" charset="0"/>
            </a:endParaRPr>
          </a:p>
          <a:p>
            <a:pPr marL="285750" indent="-285750"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працювати ефективно одноосібно, у складі команди і в </a:t>
            </a:r>
            <a:r>
              <a:rPr lang="uk-UA" sz="2000" dirty="0" err="1">
                <a:latin typeface="Times New Roman" panose="02020603050405020304" pitchFamily="18" charset="0"/>
                <a:cs typeface="Times New Roman" panose="02020603050405020304" pitchFamily="18" charset="0"/>
              </a:rPr>
              <a:t>мультидисциплінарному</a:t>
            </a:r>
            <a:r>
              <a:rPr lang="uk-UA" sz="2000" dirty="0">
                <a:latin typeface="Times New Roman" panose="02020603050405020304" pitchFamily="18" charset="0"/>
                <a:cs typeface="Times New Roman" panose="02020603050405020304" pitchFamily="18" charset="0"/>
              </a:rPr>
              <a:t> оточенні, застосовуючи здатність до навчання впродовж життя</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285750" indent="-285750"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ефективно взаємодіяти з інженерним співтовариством та суспільством в цілому</a:t>
            </a:r>
            <a:r>
              <a:rPr lang="ru-RU" sz="2000" dirty="0">
                <a:latin typeface="Times New Roman" panose="02020603050405020304" pitchFamily="18" charset="0"/>
                <a:cs typeface="Times New Roman" panose="02020603050405020304" pitchFamily="18" charset="0"/>
              </a:rPr>
              <a:t>.</a:t>
            </a:r>
          </a:p>
          <a:p>
            <a:pPr marL="285750" indent="-285750" eaLnBrk="1" hangingPunct="1">
              <a:buFont typeface="Arial" pitchFamily="34" charset="0"/>
              <a:buChar char="•"/>
              <a:defRPr/>
            </a:pPr>
            <a:endParaRPr lang="ru-RU" altLang="uk-UA" dirty="0">
              <a:solidFill>
                <a:srgbClr val="2E3192"/>
              </a:solidFill>
              <a:latin typeface="HeliosCond"/>
            </a:endParaRPr>
          </a:p>
          <a:p>
            <a:pPr marL="285750" indent="-285750" eaLnBrk="1" hangingPunct="1">
              <a:buFont typeface="Arial" pitchFamily="34" charset="0"/>
              <a:buChar char="•"/>
              <a:defRPr/>
            </a:pPr>
            <a:endParaRPr lang="ru-RU" altLang="uk-UA" dirty="0">
              <a:solidFill>
                <a:srgbClr val="2E3192"/>
              </a:solidFill>
              <a:latin typeface="HeliosCond"/>
            </a:endParaRPr>
          </a:p>
          <a:p>
            <a:pPr eaLnBrk="1" hangingPunct="1">
              <a:defRPr/>
            </a:pPr>
            <a:r>
              <a:rPr lang="en-US" sz="1400" i="1" dirty="0">
                <a:solidFill>
                  <a:schemeClr val="tx2">
                    <a:lumMod val="60000"/>
                    <a:lumOff val="40000"/>
                  </a:schemeClr>
                </a:solidFill>
              </a:rPr>
              <a:t>Volker </a:t>
            </a:r>
            <a:r>
              <a:rPr lang="en-US" sz="1400" i="1" dirty="0" err="1">
                <a:solidFill>
                  <a:schemeClr val="tx2">
                    <a:lumMod val="60000"/>
                    <a:lumOff val="40000"/>
                  </a:schemeClr>
                </a:solidFill>
              </a:rPr>
              <a:t>Gehmlich</a:t>
            </a:r>
            <a:r>
              <a:rPr lang="en-US" sz="1400" dirty="0">
                <a:solidFill>
                  <a:schemeClr val="tx2">
                    <a:lumMod val="60000"/>
                    <a:lumOff val="40000"/>
                  </a:schemeClr>
                </a:solidFill>
              </a:rPr>
              <a:t>, HS </a:t>
            </a:r>
            <a:r>
              <a:rPr lang="en-US" sz="1400" dirty="0" err="1">
                <a:solidFill>
                  <a:schemeClr val="tx2">
                    <a:lumMod val="60000"/>
                    <a:lumOff val="40000"/>
                  </a:schemeClr>
                </a:solidFill>
              </a:rPr>
              <a:t>Osnabruek</a:t>
            </a:r>
            <a:r>
              <a:rPr lang="en-US" sz="1400" dirty="0">
                <a:solidFill>
                  <a:schemeClr val="tx2">
                    <a:lumMod val="60000"/>
                    <a:lumOff val="40000"/>
                  </a:schemeClr>
                </a:solidFill>
              </a:rPr>
              <a:t>, Germany (HERE Seminar Warsaw, 19-20 September, 2016)</a:t>
            </a:r>
            <a:endParaRPr lang="en-US" altLang="uk-UA" sz="1400" dirty="0">
              <a:solidFill>
                <a:schemeClr val="tx2">
                  <a:lumMod val="60000"/>
                  <a:lumOff val="40000"/>
                </a:schemeClr>
              </a:solidFill>
              <a:latin typeface="HeliosCond"/>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27</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1604963"/>
            <a:ext cx="8262937" cy="1200329"/>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здатен виводити та застосовувати рішення на основі знань точних наук, інженерних наук, техніки та математики</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extLst>
              <p:ext uri="{D42A27DB-BD31-4B8C-83A1-F6EECF244321}">
                <p14:modId xmlns="" xmlns:p14="http://schemas.microsoft.com/office/powerpoint/2010/main" val="3789288810"/>
              </p:ext>
            </p:extLst>
          </p:nvPr>
        </p:nvGraphicFramePr>
        <p:xfrm>
          <a:off x="334964" y="3353935"/>
          <a:ext cx="8367711" cy="1740411"/>
        </p:xfrm>
        <a:graphic>
          <a:graphicData uri="http://schemas.openxmlformats.org/drawingml/2006/table">
            <a:tbl>
              <a:tblPr firstRow="1" bandRow="1">
                <a:tableStyleId>{5C22544A-7EE6-4342-B048-85BDC9FD1C3A}</a:tableStyleId>
              </a:tblPr>
              <a:tblGrid>
                <a:gridCol w="1028797"/>
                <a:gridCol w="2852214"/>
                <a:gridCol w="2019491"/>
                <a:gridCol w="2467209"/>
              </a:tblGrid>
              <a:tr h="825909">
                <a:tc>
                  <a:txBody>
                    <a:bodyPr/>
                    <a:lstStyle/>
                    <a:p>
                      <a:r>
                        <a:rPr lang="uk-UA" sz="1800" dirty="0" smtClean="0"/>
                        <a:t>Студент</a:t>
                      </a:r>
                    </a:p>
                    <a:p>
                      <a:r>
                        <a:rPr lang="uk-UA" sz="1800" dirty="0" smtClean="0"/>
                        <a:t>Суб'єкт </a:t>
                      </a:r>
                      <a:endParaRPr lang="en-US" sz="1800" dirty="0"/>
                    </a:p>
                  </a:txBody>
                  <a:tcPr marL="91449" marR="91449" marT="45725" marB="45725"/>
                </a:tc>
                <a:tc>
                  <a:txBody>
                    <a:bodyPr/>
                    <a:lstStyle/>
                    <a:p>
                      <a:r>
                        <a:rPr lang="uk-UA" sz="1800" dirty="0" smtClean="0"/>
                        <a:t>Що робить?</a:t>
                      </a:r>
                    </a:p>
                    <a:p>
                      <a:r>
                        <a:rPr lang="uk-UA" sz="1800" dirty="0" smtClean="0"/>
                        <a:t>Активне дієслово</a:t>
                      </a:r>
                      <a:endParaRPr lang="en-US" sz="1800" dirty="0"/>
                    </a:p>
                  </a:txBody>
                  <a:tcPr marL="91449" marR="91449" marT="45725" marB="45725"/>
                </a:tc>
                <a:tc>
                  <a:txBody>
                    <a:bodyPr/>
                    <a:lstStyle/>
                    <a:p>
                      <a:r>
                        <a:rPr lang="uk-UA" sz="1800" dirty="0" smtClean="0"/>
                        <a:t>Для чого?</a:t>
                      </a:r>
                    </a:p>
                    <a:p>
                      <a:r>
                        <a:rPr lang="uk-UA" sz="1800" dirty="0" smtClean="0"/>
                        <a:t>Об'єкт </a:t>
                      </a:r>
                      <a:endParaRPr lang="en-US" sz="1800" dirty="0"/>
                    </a:p>
                  </a:txBody>
                  <a:tcPr marL="91449" marR="91449" marT="45725" marB="45725"/>
                </a:tc>
                <a:tc>
                  <a:txBody>
                    <a:bodyPr/>
                    <a:lstStyle/>
                    <a:p>
                      <a:r>
                        <a:rPr lang="uk-UA" sz="1800" dirty="0" smtClean="0"/>
                        <a:t>Як?</a:t>
                      </a:r>
                    </a:p>
                    <a:p>
                      <a:r>
                        <a:rPr lang="uk-UA" sz="1800" dirty="0" smtClean="0"/>
                        <a:t>Модальність</a:t>
                      </a:r>
                      <a:endParaRPr lang="en-US" sz="1800" dirty="0"/>
                    </a:p>
                  </a:txBody>
                  <a:tcPr marL="91449" marR="91449" marT="45725" marB="45725"/>
                </a:tc>
              </a:tr>
              <a:tr h="914502">
                <a:tc>
                  <a:txBody>
                    <a:bodyPr/>
                    <a:lstStyle/>
                    <a:p>
                      <a:r>
                        <a:rPr lang="uk-UA" sz="1800" kern="1200" dirty="0" smtClean="0">
                          <a:solidFill>
                            <a:schemeClr val="dk1"/>
                          </a:solidFill>
                          <a:effectLst/>
                          <a:latin typeface="+mn-lt"/>
                          <a:ea typeface="+mn-ea"/>
                          <a:cs typeface="+mn-cs"/>
                        </a:rPr>
                        <a:t>буде здатен</a:t>
                      </a:r>
                      <a:endParaRPr lang="en-US" sz="1800" dirty="0"/>
                    </a:p>
                  </a:txBody>
                  <a:tcPr marL="91449" marR="91449" marT="45725" marB="45725"/>
                </a:tc>
                <a:tc>
                  <a:txBody>
                    <a:bodyPr/>
                    <a:lstStyle/>
                    <a:p>
                      <a:r>
                        <a:rPr lang="uk-UA" sz="1800" kern="1200" dirty="0" smtClean="0">
                          <a:solidFill>
                            <a:schemeClr val="dk1"/>
                          </a:solidFill>
                          <a:effectLst/>
                          <a:latin typeface="+mn-lt"/>
                          <a:ea typeface="+mn-ea"/>
                          <a:cs typeface="+mn-cs"/>
                        </a:rPr>
                        <a:t>виводити, застосовувати</a:t>
                      </a:r>
                      <a:endParaRPr lang="en-US" sz="1800" dirty="0"/>
                    </a:p>
                  </a:txBody>
                  <a:tcPr marL="91449" marR="91449" marT="45725" marB="45725"/>
                </a:tc>
                <a:tc>
                  <a:txBody>
                    <a:bodyPr/>
                    <a:lstStyle/>
                    <a:p>
                      <a:r>
                        <a:rPr lang="uk-UA" sz="1800" kern="1200" dirty="0" smtClean="0">
                          <a:solidFill>
                            <a:schemeClr val="dk1"/>
                          </a:solidFill>
                          <a:effectLst/>
                          <a:latin typeface="+mn-lt"/>
                          <a:ea typeface="+mn-ea"/>
                          <a:cs typeface="+mn-cs"/>
                        </a:rPr>
                        <a:t>рішення</a:t>
                      </a:r>
                      <a:endParaRPr lang="en-US" sz="1800" dirty="0"/>
                    </a:p>
                  </a:txBody>
                  <a:tcPr marL="91449" marR="91449" marT="45725" marB="45725"/>
                </a:tc>
                <a:tc>
                  <a:txBody>
                    <a:bodyPr/>
                    <a:lstStyle/>
                    <a:p>
                      <a:r>
                        <a:rPr lang="uk-UA" sz="1800" kern="1200" dirty="0" smtClean="0">
                          <a:solidFill>
                            <a:schemeClr val="dk1"/>
                          </a:solidFill>
                          <a:effectLst/>
                          <a:latin typeface="+mn-lt"/>
                          <a:ea typeface="+mn-ea"/>
                          <a:cs typeface="+mn-cs"/>
                        </a:rPr>
                        <a:t>на основі знань точних наук, інженерних наук, техніки та математики</a:t>
                      </a:r>
                      <a:endParaRPr lang="en-US" sz="1800" dirty="0"/>
                    </a:p>
                  </a:txBody>
                  <a:tcPr marL="91449" marR="91449" marT="45725" marB="45725"/>
                </a:tc>
              </a:tr>
            </a:tbl>
          </a:graphicData>
        </a:graphic>
      </p:graphicFrame>
    </p:spTree>
    <p:extLst>
      <p:ext uri="{BB962C8B-B14F-4D97-AF65-F5344CB8AC3E}">
        <p14:creationId xmlns="" xmlns:p14="http://schemas.microsoft.com/office/powerpoint/2010/main" val="2276084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28</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30441" y="1895248"/>
            <a:ext cx="8262937" cy="830997"/>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здатен визначати, формулювати, аналізувати і вирішувати технічні проблеми</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5" name="Таблица 14"/>
          <p:cNvGraphicFramePr>
            <a:graphicFrameLocks noGrp="1"/>
          </p:cNvGraphicFramePr>
          <p:nvPr>
            <p:extLst>
              <p:ext uri="{D42A27DB-BD31-4B8C-83A1-F6EECF244321}">
                <p14:modId xmlns="" xmlns:p14="http://schemas.microsoft.com/office/powerpoint/2010/main" val="877220675"/>
              </p:ext>
            </p:extLst>
          </p:nvPr>
        </p:nvGraphicFramePr>
        <p:xfrm>
          <a:off x="441325" y="3309485"/>
          <a:ext cx="8367711" cy="1740319"/>
        </p:xfrm>
        <a:graphic>
          <a:graphicData uri="http://schemas.openxmlformats.org/drawingml/2006/table">
            <a:tbl>
              <a:tblPr firstRow="1" bandRow="1">
                <a:tableStyleId>{5C22544A-7EE6-4342-B048-85BDC9FD1C3A}</a:tableStyleId>
              </a:tblPr>
              <a:tblGrid>
                <a:gridCol w="1028797"/>
                <a:gridCol w="2852214"/>
                <a:gridCol w="2019491"/>
                <a:gridCol w="2467209"/>
              </a:tblGrid>
              <a:tr h="825909">
                <a:tc>
                  <a:txBody>
                    <a:bodyPr/>
                    <a:lstStyle/>
                    <a:p>
                      <a:r>
                        <a:rPr lang="uk-UA" sz="1800" dirty="0" smtClean="0"/>
                        <a:t>Студент</a:t>
                      </a:r>
                    </a:p>
                    <a:p>
                      <a:r>
                        <a:rPr lang="uk-UA" sz="1800" dirty="0" smtClean="0"/>
                        <a:t>Суб'єкт </a:t>
                      </a:r>
                      <a:endParaRPr lang="en-US" sz="1800" dirty="0"/>
                    </a:p>
                  </a:txBody>
                  <a:tcPr marL="91449" marR="91449" marT="45725" marB="45725"/>
                </a:tc>
                <a:tc>
                  <a:txBody>
                    <a:bodyPr/>
                    <a:lstStyle/>
                    <a:p>
                      <a:r>
                        <a:rPr lang="uk-UA" sz="1800" dirty="0" smtClean="0"/>
                        <a:t>Що робить?</a:t>
                      </a:r>
                    </a:p>
                    <a:p>
                      <a:r>
                        <a:rPr lang="uk-UA" sz="1800" dirty="0" smtClean="0"/>
                        <a:t>Активне дієслово</a:t>
                      </a:r>
                      <a:endParaRPr lang="en-US" sz="1800" dirty="0"/>
                    </a:p>
                  </a:txBody>
                  <a:tcPr marL="91449" marR="91449" marT="45725" marB="45725"/>
                </a:tc>
                <a:tc>
                  <a:txBody>
                    <a:bodyPr/>
                    <a:lstStyle/>
                    <a:p>
                      <a:r>
                        <a:rPr lang="uk-UA" sz="1800" dirty="0" smtClean="0"/>
                        <a:t>Для чого?</a:t>
                      </a:r>
                    </a:p>
                    <a:p>
                      <a:r>
                        <a:rPr lang="uk-UA" sz="1800" dirty="0" smtClean="0"/>
                        <a:t>Об'єкт </a:t>
                      </a:r>
                      <a:endParaRPr lang="en-US" sz="1800" dirty="0"/>
                    </a:p>
                  </a:txBody>
                  <a:tcPr marL="91449" marR="91449" marT="45725" marB="45725"/>
                </a:tc>
                <a:tc>
                  <a:txBody>
                    <a:bodyPr/>
                    <a:lstStyle/>
                    <a:p>
                      <a:r>
                        <a:rPr lang="uk-UA" sz="1800" dirty="0" smtClean="0"/>
                        <a:t>Як?</a:t>
                      </a:r>
                    </a:p>
                    <a:p>
                      <a:r>
                        <a:rPr lang="uk-UA" sz="1800" dirty="0" smtClean="0"/>
                        <a:t>Модальність</a:t>
                      </a:r>
                      <a:endParaRPr lang="en-US" sz="1800" dirty="0"/>
                    </a:p>
                  </a:txBody>
                  <a:tcPr marL="91449" marR="91449" marT="45725" marB="45725"/>
                </a:tc>
              </a:tr>
              <a:tr h="671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буде здатен</a:t>
                      </a:r>
                      <a:endParaRPr lang="en-US" sz="1800" dirty="0" smtClean="0"/>
                    </a:p>
                    <a:p>
                      <a:endParaRPr lang="en-US" sz="1800" dirty="0"/>
                    </a:p>
                  </a:txBody>
                  <a:tcPr marL="91449" marR="91449" marT="45725" marB="45725"/>
                </a:tc>
                <a:tc>
                  <a:txBody>
                    <a:bodyPr/>
                    <a:lstStyle/>
                    <a:p>
                      <a:r>
                        <a:rPr lang="uk-UA" sz="1800" kern="1200" dirty="0" smtClean="0">
                          <a:solidFill>
                            <a:schemeClr val="dk1"/>
                          </a:solidFill>
                          <a:effectLst/>
                          <a:latin typeface="+mn-lt"/>
                          <a:ea typeface="+mn-ea"/>
                          <a:cs typeface="+mn-cs"/>
                        </a:rPr>
                        <a:t>визначати, формулювати, аналізувати, вирішувати</a:t>
                      </a:r>
                      <a:endParaRPr lang="en-US" sz="1800" dirty="0"/>
                    </a:p>
                  </a:txBody>
                  <a:tcPr marL="91449" marR="91449" marT="45725" marB="45725"/>
                </a:tc>
                <a:tc>
                  <a:txBody>
                    <a:bodyPr/>
                    <a:lstStyle/>
                    <a:p>
                      <a:r>
                        <a:rPr lang="uk-UA" sz="1800" kern="1200" dirty="0" smtClean="0">
                          <a:solidFill>
                            <a:schemeClr val="dk1"/>
                          </a:solidFill>
                          <a:effectLst/>
                          <a:latin typeface="+mn-lt"/>
                          <a:ea typeface="+mn-ea"/>
                          <a:cs typeface="+mn-cs"/>
                        </a:rPr>
                        <a:t>технічні проблеми</a:t>
                      </a:r>
                      <a:endParaRPr lang="en-US" sz="1800" dirty="0"/>
                    </a:p>
                  </a:txBody>
                  <a:tcPr marL="91449" marR="91449" marT="45725" marB="45725"/>
                </a:tc>
                <a:tc>
                  <a:txBody>
                    <a:bodyPr/>
                    <a:lstStyle/>
                    <a:p>
                      <a:endParaRPr lang="en-US" sz="1800" dirty="0"/>
                    </a:p>
                  </a:txBody>
                  <a:tcPr marL="91449" marR="91449" marT="45725" marB="45725"/>
                </a:tc>
              </a:tr>
            </a:tbl>
          </a:graphicData>
        </a:graphic>
      </p:graphicFrame>
    </p:spTree>
    <p:extLst>
      <p:ext uri="{BB962C8B-B14F-4D97-AF65-F5344CB8AC3E}">
        <p14:creationId xmlns="" xmlns:p14="http://schemas.microsoft.com/office/powerpoint/2010/main" val="4102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29</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1" y="1866220"/>
            <a:ext cx="8262937" cy="1200329"/>
          </a:xfrm>
          <a:prstGeom prst="rect">
            <a:avLst/>
          </a:prstGeom>
          <a:noFill/>
          <a:ln>
            <a:noFill/>
          </a:ln>
          <a:extLst/>
        </p:spPr>
        <p:txBody>
          <a:bodyPr>
            <a:spAutoFit/>
          </a:bodyPr>
          <a:lstStyle/>
          <a:p>
            <a:pPr algn="just" eaLnBrk="1" hangingPunct="1">
              <a:defRPr/>
            </a:pPr>
            <a:r>
              <a:rPr lang="uk-UA" sz="2400" dirty="0" smtClean="0">
                <a:latin typeface="Times New Roman" panose="02020603050405020304" pitchFamily="18" charset="0"/>
                <a:cs typeface="Times New Roman" panose="02020603050405020304" pitchFamily="18" charset="0"/>
              </a:rPr>
              <a:t>Студент буде розробляти </a:t>
            </a:r>
            <a:r>
              <a:rPr lang="uk-UA" sz="2400" dirty="0">
                <a:latin typeface="Times New Roman" panose="02020603050405020304" pitchFamily="18" charset="0"/>
                <a:cs typeface="Times New Roman" panose="02020603050405020304" pitchFamily="18" charset="0"/>
              </a:rPr>
              <a:t>систему, компонент або процес для задоволення конкретних потреб, планувати і проводити експерименти</a:t>
            </a:r>
            <a:r>
              <a:rPr lang="ru-RU" sz="2400" dirty="0">
                <a:latin typeface="Times New Roman" panose="02020603050405020304" pitchFamily="18" charset="0"/>
                <a:cs typeface="Times New Roman" panose="02020603050405020304" pitchFamily="18" charset="0"/>
              </a:rPr>
              <a:t> для </a:t>
            </a:r>
            <a:r>
              <a:rPr lang="uk-UA" sz="2400" dirty="0">
                <a:latin typeface="Times New Roman" panose="02020603050405020304" pitchFamily="18" charset="0"/>
                <a:cs typeface="Times New Roman" panose="02020603050405020304" pitchFamily="18" charset="0"/>
              </a:rPr>
              <a:t>аналізу та інтерпретування даних</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7" name="Таблица 16"/>
          <p:cNvGraphicFramePr>
            <a:graphicFrameLocks noGrp="1"/>
          </p:cNvGraphicFramePr>
          <p:nvPr>
            <p:extLst>
              <p:ext uri="{D42A27DB-BD31-4B8C-83A1-F6EECF244321}">
                <p14:modId xmlns="" xmlns:p14="http://schemas.microsoft.com/office/powerpoint/2010/main" val="376771869"/>
              </p:ext>
            </p:extLst>
          </p:nvPr>
        </p:nvGraphicFramePr>
        <p:xfrm>
          <a:off x="401412" y="3817485"/>
          <a:ext cx="8367711" cy="1740411"/>
        </p:xfrm>
        <a:graphic>
          <a:graphicData uri="http://schemas.openxmlformats.org/drawingml/2006/table">
            <a:tbl>
              <a:tblPr firstRow="1" bandRow="1">
                <a:tableStyleId>{5C22544A-7EE6-4342-B048-85BDC9FD1C3A}</a:tableStyleId>
              </a:tblPr>
              <a:tblGrid>
                <a:gridCol w="1028797"/>
                <a:gridCol w="2852214"/>
                <a:gridCol w="2019491"/>
                <a:gridCol w="2467209"/>
              </a:tblGrid>
              <a:tr h="825909">
                <a:tc>
                  <a:txBody>
                    <a:bodyPr/>
                    <a:lstStyle/>
                    <a:p>
                      <a:r>
                        <a:rPr lang="uk-UA" sz="1800" dirty="0" smtClean="0"/>
                        <a:t>Студент</a:t>
                      </a:r>
                    </a:p>
                    <a:p>
                      <a:r>
                        <a:rPr lang="uk-UA" sz="1800" dirty="0" smtClean="0"/>
                        <a:t>Суб'єкт </a:t>
                      </a:r>
                      <a:endParaRPr lang="en-US" sz="1800" dirty="0"/>
                    </a:p>
                  </a:txBody>
                  <a:tcPr marL="91449" marR="91449" marT="45725" marB="45725"/>
                </a:tc>
                <a:tc>
                  <a:txBody>
                    <a:bodyPr/>
                    <a:lstStyle/>
                    <a:p>
                      <a:r>
                        <a:rPr lang="uk-UA" sz="1800" dirty="0" smtClean="0"/>
                        <a:t>Що робить?</a:t>
                      </a:r>
                    </a:p>
                    <a:p>
                      <a:r>
                        <a:rPr lang="uk-UA" sz="1800" dirty="0" smtClean="0"/>
                        <a:t>Активне дієслово</a:t>
                      </a:r>
                      <a:endParaRPr lang="en-US" sz="1800" dirty="0"/>
                    </a:p>
                  </a:txBody>
                  <a:tcPr marL="91449" marR="91449" marT="45725" marB="45725"/>
                </a:tc>
                <a:tc>
                  <a:txBody>
                    <a:bodyPr/>
                    <a:lstStyle/>
                    <a:p>
                      <a:r>
                        <a:rPr lang="uk-UA" sz="1800" dirty="0" smtClean="0"/>
                        <a:t>Для чого?</a:t>
                      </a:r>
                    </a:p>
                    <a:p>
                      <a:r>
                        <a:rPr lang="uk-UA" sz="1800" dirty="0" smtClean="0"/>
                        <a:t>Об'єкт </a:t>
                      </a:r>
                      <a:endParaRPr lang="en-US" sz="1800" dirty="0"/>
                    </a:p>
                  </a:txBody>
                  <a:tcPr marL="91449" marR="91449" marT="45725" marB="45725"/>
                </a:tc>
                <a:tc>
                  <a:txBody>
                    <a:bodyPr/>
                    <a:lstStyle/>
                    <a:p>
                      <a:r>
                        <a:rPr lang="uk-UA" sz="1800" dirty="0" smtClean="0"/>
                        <a:t>Як?</a:t>
                      </a:r>
                    </a:p>
                    <a:p>
                      <a:r>
                        <a:rPr lang="uk-UA" sz="1800" dirty="0" smtClean="0"/>
                        <a:t>Модальність</a:t>
                      </a:r>
                      <a:endParaRPr lang="en-US" sz="1800" dirty="0"/>
                    </a:p>
                  </a:txBody>
                  <a:tcPr marL="91449" marR="91449" marT="45725" marB="45725"/>
                </a:tc>
              </a:tr>
              <a:tr h="914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буде здатен</a:t>
                      </a:r>
                      <a:endParaRPr lang="en-US" sz="1800" dirty="0" smtClean="0"/>
                    </a:p>
                    <a:p>
                      <a:endParaRPr lang="en-US" sz="1800" dirty="0"/>
                    </a:p>
                  </a:txBody>
                  <a:tcPr marL="91449" marR="91449" marT="45725" marB="45725"/>
                </a:tc>
                <a:tc>
                  <a:txBody>
                    <a:bodyPr/>
                    <a:lstStyle/>
                    <a:p>
                      <a:r>
                        <a:rPr lang="uk-UA" sz="1800" dirty="0" smtClean="0"/>
                        <a:t>розробляти, планувати, аналізувати, інтерпретувати</a:t>
                      </a:r>
                      <a:endParaRPr lang="en-US" sz="1800" dirty="0"/>
                    </a:p>
                  </a:txBody>
                  <a:tcPr marL="91449" marR="91449" marT="45725" marB="45725"/>
                </a:tc>
                <a:tc>
                  <a:txBody>
                    <a:bodyPr/>
                    <a:lstStyle/>
                    <a:p>
                      <a:r>
                        <a:rPr lang="uk-UA" sz="1800" dirty="0" smtClean="0"/>
                        <a:t>системи, компоненти, процеси, дані</a:t>
                      </a:r>
                      <a:endParaRPr lang="en-US" sz="1800" dirty="0"/>
                    </a:p>
                  </a:txBody>
                  <a:tcPr marL="91449" marR="91449" marT="45725" marB="45725"/>
                </a:tc>
                <a:tc>
                  <a:txBody>
                    <a:bodyPr/>
                    <a:lstStyle/>
                    <a:p>
                      <a:r>
                        <a:rPr lang="uk-UA" sz="1800" kern="1200" dirty="0" smtClean="0">
                          <a:solidFill>
                            <a:schemeClr val="dk1"/>
                          </a:solidFill>
                          <a:effectLst/>
                          <a:latin typeface="+mn-lt"/>
                          <a:ea typeface="+mn-ea"/>
                          <a:cs typeface="+mn-cs"/>
                        </a:rPr>
                        <a:t>для задоволення конкретних потреб</a:t>
                      </a:r>
                      <a:endParaRPr lang="en-US" sz="1800" dirty="0"/>
                    </a:p>
                  </a:txBody>
                  <a:tcPr marL="91449" marR="91449" marT="45725" marB="45725"/>
                </a:tc>
              </a:tr>
            </a:tbl>
          </a:graphicData>
        </a:graphic>
      </p:graphicFrame>
    </p:spTree>
    <p:extLst>
      <p:ext uri="{BB962C8B-B14F-4D97-AF65-F5344CB8AC3E}">
        <p14:creationId xmlns="" xmlns:p14="http://schemas.microsoft.com/office/powerpoint/2010/main" val="2325100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09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err="1" smtClean="0">
                <a:solidFill>
                  <a:srgbClr val="00A1E4"/>
                </a:solidFill>
                <a:latin typeface="HeliosExt"/>
              </a:rPr>
              <a:t>Студентоцентроване</a:t>
            </a:r>
            <a:r>
              <a:rPr lang="uk-UA" altLang="uk-UA" b="1" baseline="30000" dirty="0" smtClean="0">
                <a:solidFill>
                  <a:srgbClr val="00A1E4"/>
                </a:solidFill>
                <a:latin typeface="HeliosExt"/>
              </a:rPr>
              <a:t> викладання та навчання</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10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26ABB27F-1E6F-48FB-9A02-C56FBAD4C5AD}" type="slidenum">
              <a:rPr lang="uk-UA" altLang="uk-UA" sz="2000" smtClean="0">
                <a:solidFill>
                  <a:schemeClr val="bg1"/>
                </a:solidFill>
                <a:latin typeface="HeliosLight"/>
              </a:rPr>
              <a:pPr algn="l"/>
              <a:t>3</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smtClean="0">
                <a:solidFill>
                  <a:schemeClr val="bg1"/>
                </a:solidFill>
                <a:latin typeface="HeliosCond" pitchFamily="50" charset="-52"/>
              </a:rPr>
              <a:t>                            </a:t>
            </a:r>
            <a:r>
              <a:rPr lang="uk-UA" sz="1000" b="1" spc="30" dirty="0" smtClean="0">
                <a:solidFill>
                  <a:schemeClr val="bg1"/>
                </a:solidFill>
                <a:latin typeface="HeliosCond" pitchFamily="50" charset="-52"/>
              </a:rPr>
              <a:t>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2779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1088572" y="1429885"/>
            <a:ext cx="6981372" cy="4247317"/>
          </a:xfrm>
          <a:prstGeom prst="rect">
            <a:avLst/>
          </a:prstGeom>
          <a:noFill/>
          <a:ln w="9525">
            <a:noFill/>
            <a:miter lim="800000"/>
            <a:headEnd/>
            <a:tailEnd/>
          </a:ln>
        </p:spPr>
        <p:txBody>
          <a:bodyPr wrap="square">
            <a:spAutoFit/>
          </a:bodyPr>
          <a:lstStyle/>
          <a:p>
            <a:pPr marL="809625" indent="-279400" algn="ctr" eaLnBrk="1" fontAlgn="auto" hangingPunct="1">
              <a:lnSpc>
                <a:spcPct val="150000"/>
              </a:lnSpc>
              <a:spcAft>
                <a:spcPts val="0"/>
              </a:spcAft>
              <a:buClr>
                <a:schemeClr val="tx1">
                  <a:shade val="95000"/>
                </a:schemeClr>
              </a:buClr>
              <a:defRPr/>
            </a:pPr>
            <a:r>
              <a:rPr lang="uk-UA" sz="3200" b="1" dirty="0" err="1">
                <a:latin typeface="Times New Roman" pitchFamily="18" charset="0"/>
                <a:cs typeface="Times New Roman" pitchFamily="18" charset="0"/>
              </a:rPr>
              <a:t>Студентоцентроване</a:t>
            </a:r>
            <a:r>
              <a:rPr lang="uk-UA" sz="3200" b="1" dirty="0">
                <a:latin typeface="Times New Roman" pitchFamily="18" charset="0"/>
                <a:cs typeface="Times New Roman" pitchFamily="18" charset="0"/>
              </a:rPr>
              <a:t> </a:t>
            </a:r>
            <a:r>
              <a:rPr lang="uk-UA" sz="3200" b="1" dirty="0" smtClean="0">
                <a:latin typeface="Times New Roman" pitchFamily="18" charset="0"/>
                <a:cs typeface="Times New Roman" pitchFamily="18" charset="0"/>
              </a:rPr>
              <a:t>навчання</a:t>
            </a:r>
            <a:endParaRPr lang="uk-UA" sz="3200" b="1" dirty="0">
              <a:latin typeface="Times New Roman" pitchFamily="18" charset="0"/>
              <a:cs typeface="Times New Roman" pitchFamily="18" charset="0"/>
            </a:endParaRPr>
          </a:p>
          <a:p>
            <a:pPr marL="720725" algn="just" eaLnBrk="1" fontAlgn="auto" hangingPunct="1">
              <a:spcAft>
                <a:spcPts val="0"/>
              </a:spcAft>
              <a:buClr>
                <a:schemeClr val="tx1">
                  <a:shade val="95000"/>
                </a:schemeClr>
              </a:buClr>
              <a:defRPr/>
            </a:pPr>
            <a:endParaRPr lang="uk-UA" sz="2400" dirty="0" smtClean="0">
              <a:latin typeface="Times New Roman" pitchFamily="18" charset="0"/>
              <a:cs typeface="Times New Roman" pitchFamily="18" charset="0"/>
            </a:endParaRPr>
          </a:p>
          <a:p>
            <a:pPr marL="82550" algn="just" eaLnBrk="1" fontAlgn="auto" hangingPunct="1">
              <a:spcAft>
                <a:spcPts val="0"/>
              </a:spcAft>
              <a:buClr>
                <a:schemeClr val="tx1">
                  <a:shade val="95000"/>
                </a:schemeClr>
              </a:buClr>
              <a:defRPr/>
            </a:pPr>
            <a:r>
              <a:rPr lang="uk-UA" sz="2200" dirty="0" smtClean="0">
                <a:latin typeface="Times New Roman" pitchFamily="18" charset="0"/>
                <a:cs typeface="Times New Roman" pitchFamily="18" charset="0"/>
              </a:rPr>
              <a:t>Методологія побудови і реалізації освітніх програм із акцентом на працевлаштування та активне життя в суспільстві.</a:t>
            </a:r>
          </a:p>
          <a:p>
            <a:pPr marL="82550" algn="just" eaLnBrk="1" fontAlgn="auto" hangingPunct="1">
              <a:spcAft>
                <a:spcPts val="0"/>
              </a:spcAft>
              <a:buClr>
                <a:schemeClr val="tx1">
                  <a:shade val="95000"/>
                </a:schemeClr>
              </a:buClr>
              <a:defRPr/>
            </a:pPr>
            <a:endParaRPr lang="uk-UA" sz="2200" dirty="0" smtClean="0">
              <a:latin typeface="Times New Roman" pitchFamily="18" charset="0"/>
              <a:cs typeface="Times New Roman" pitchFamily="18" charset="0"/>
            </a:endParaRPr>
          </a:p>
          <a:p>
            <a:pPr marL="82550" algn="just" eaLnBrk="1" fontAlgn="auto" hangingPunct="1">
              <a:spcAft>
                <a:spcPts val="0"/>
              </a:spcAft>
              <a:buClr>
                <a:schemeClr val="tx1">
                  <a:shade val="95000"/>
                </a:schemeClr>
              </a:buClr>
              <a:defRPr/>
            </a:pPr>
            <a:r>
              <a:rPr lang="uk-UA" sz="2200" dirty="0" smtClean="0">
                <a:latin typeface="Times New Roman" pitchFamily="18" charset="0"/>
                <a:cs typeface="Times New Roman" pitchFamily="18" charset="0"/>
              </a:rPr>
              <a:t>Можливість студентам самостійно компонувати значну частину освітньої програми та обирати викладачів.</a:t>
            </a:r>
          </a:p>
          <a:p>
            <a:pPr marL="82550" algn="just" eaLnBrk="1" fontAlgn="auto" hangingPunct="1">
              <a:spcAft>
                <a:spcPts val="0"/>
              </a:spcAft>
              <a:buClr>
                <a:schemeClr val="tx1">
                  <a:shade val="95000"/>
                </a:schemeClr>
              </a:buClr>
              <a:defRPr/>
            </a:pPr>
            <a:endParaRPr lang="uk-UA" sz="2200" dirty="0" smtClean="0">
              <a:latin typeface="Times New Roman" pitchFamily="18" charset="0"/>
              <a:cs typeface="Times New Roman" pitchFamily="18" charset="0"/>
            </a:endParaRPr>
          </a:p>
          <a:p>
            <a:pPr marL="82550" algn="just" eaLnBrk="1" fontAlgn="auto" hangingPunct="1">
              <a:spcAft>
                <a:spcPts val="0"/>
              </a:spcAft>
              <a:buClr>
                <a:schemeClr val="tx1">
                  <a:shade val="95000"/>
                </a:schemeClr>
              </a:buClr>
              <a:defRPr/>
            </a:pPr>
            <a:r>
              <a:rPr lang="uk-UA" sz="2200" dirty="0" smtClean="0">
                <a:latin typeface="Times New Roman" pitchFamily="18" charset="0"/>
                <a:cs typeface="Times New Roman" pitchFamily="18" charset="0"/>
              </a:rPr>
              <a:t>Активна участь студентів на різних рівнях управління закладу вищої освіти.</a:t>
            </a:r>
            <a:endParaRPr lang="uk-UA" sz="2200" dirty="0">
              <a:latin typeface="Times New Roman" pitchFamily="18" charset="0"/>
              <a:cs typeface="Times New Roman" pitchFamily="18" charset="0"/>
            </a:endParaRPr>
          </a:p>
        </p:txBody>
      </p:sp>
      <p:pic>
        <p:nvPicPr>
          <p:cNvPr id="410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10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30</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1604963"/>
            <a:ext cx="8262937" cy="1200329"/>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здатен працювати ефективно одноосібно, у складі команди і в </a:t>
            </a:r>
            <a:r>
              <a:rPr lang="uk-UA" sz="2400" dirty="0" err="1">
                <a:latin typeface="Times New Roman" panose="02020603050405020304" pitchFamily="18" charset="0"/>
                <a:cs typeface="Times New Roman" panose="02020603050405020304" pitchFamily="18" charset="0"/>
              </a:rPr>
              <a:t>мультидисциплінарному</a:t>
            </a:r>
            <a:r>
              <a:rPr lang="uk-UA" sz="2400" dirty="0">
                <a:latin typeface="Times New Roman" panose="02020603050405020304" pitchFamily="18" charset="0"/>
                <a:cs typeface="Times New Roman" panose="02020603050405020304" pitchFamily="18" charset="0"/>
              </a:rPr>
              <a:t> оточенні, застосовуючи здатність до навчання впродовж </a:t>
            </a:r>
            <a:r>
              <a:rPr lang="uk-UA" sz="2400" dirty="0" smtClean="0">
                <a:latin typeface="Times New Roman" panose="02020603050405020304" pitchFamily="18" charset="0"/>
                <a:cs typeface="Times New Roman" panose="02020603050405020304" pitchFamily="18" charset="0"/>
              </a:rPr>
              <a:t>життя</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7" name="Таблица 16"/>
          <p:cNvGraphicFramePr>
            <a:graphicFrameLocks noGrp="1"/>
          </p:cNvGraphicFramePr>
          <p:nvPr>
            <p:extLst>
              <p:ext uri="{D42A27DB-BD31-4B8C-83A1-F6EECF244321}">
                <p14:modId xmlns="" xmlns:p14="http://schemas.microsoft.com/office/powerpoint/2010/main" val="804122200"/>
              </p:ext>
            </p:extLst>
          </p:nvPr>
        </p:nvGraphicFramePr>
        <p:xfrm>
          <a:off x="441325" y="3672341"/>
          <a:ext cx="8367711" cy="2014761"/>
        </p:xfrm>
        <a:graphic>
          <a:graphicData uri="http://schemas.openxmlformats.org/drawingml/2006/table">
            <a:tbl>
              <a:tblPr firstRow="1" bandRow="1">
                <a:tableStyleId>{5C22544A-7EE6-4342-B048-85BDC9FD1C3A}</a:tableStyleId>
              </a:tblPr>
              <a:tblGrid>
                <a:gridCol w="1028797"/>
                <a:gridCol w="2852214"/>
                <a:gridCol w="2019491"/>
                <a:gridCol w="2467209"/>
              </a:tblGrid>
              <a:tr h="825909">
                <a:tc>
                  <a:txBody>
                    <a:bodyPr/>
                    <a:lstStyle/>
                    <a:p>
                      <a:r>
                        <a:rPr lang="uk-UA" sz="1800" dirty="0" smtClean="0"/>
                        <a:t>Студент</a:t>
                      </a:r>
                    </a:p>
                    <a:p>
                      <a:r>
                        <a:rPr lang="uk-UA" sz="1800" dirty="0" smtClean="0"/>
                        <a:t>Суб'єкт </a:t>
                      </a:r>
                      <a:endParaRPr lang="en-US" sz="1800" dirty="0"/>
                    </a:p>
                  </a:txBody>
                  <a:tcPr marL="91449" marR="91449" marT="45725" marB="45725"/>
                </a:tc>
                <a:tc>
                  <a:txBody>
                    <a:bodyPr/>
                    <a:lstStyle/>
                    <a:p>
                      <a:r>
                        <a:rPr lang="uk-UA" sz="1800" dirty="0" smtClean="0"/>
                        <a:t>Що робить?</a:t>
                      </a:r>
                    </a:p>
                    <a:p>
                      <a:r>
                        <a:rPr lang="uk-UA" sz="1800" dirty="0" smtClean="0"/>
                        <a:t>Активне дієслово</a:t>
                      </a:r>
                      <a:endParaRPr lang="en-US" sz="1800" dirty="0"/>
                    </a:p>
                  </a:txBody>
                  <a:tcPr marL="91449" marR="91449" marT="45725" marB="45725"/>
                </a:tc>
                <a:tc>
                  <a:txBody>
                    <a:bodyPr/>
                    <a:lstStyle/>
                    <a:p>
                      <a:r>
                        <a:rPr lang="uk-UA" sz="1800" dirty="0" smtClean="0"/>
                        <a:t>Для чого?</a:t>
                      </a:r>
                    </a:p>
                    <a:p>
                      <a:r>
                        <a:rPr lang="uk-UA" sz="1800" dirty="0" smtClean="0"/>
                        <a:t>Об'єкт </a:t>
                      </a:r>
                      <a:endParaRPr lang="en-US" sz="1800" dirty="0"/>
                    </a:p>
                  </a:txBody>
                  <a:tcPr marL="91449" marR="91449" marT="45725" marB="45725"/>
                </a:tc>
                <a:tc>
                  <a:txBody>
                    <a:bodyPr/>
                    <a:lstStyle/>
                    <a:p>
                      <a:r>
                        <a:rPr lang="uk-UA" sz="1800" dirty="0" smtClean="0"/>
                        <a:t>Як?</a:t>
                      </a:r>
                    </a:p>
                    <a:p>
                      <a:r>
                        <a:rPr lang="uk-UA" sz="1800" dirty="0" smtClean="0"/>
                        <a:t>Модальність</a:t>
                      </a:r>
                      <a:endParaRPr lang="en-US" sz="1800" dirty="0"/>
                    </a:p>
                  </a:txBody>
                  <a:tcPr marL="91449" marR="91449" marT="45725" marB="45725"/>
                </a:tc>
              </a:tr>
              <a:tr h="1188852">
                <a:tc>
                  <a:txBody>
                    <a:bodyPr/>
                    <a:lstStyle/>
                    <a:p>
                      <a:r>
                        <a:rPr lang="uk-UA" sz="1800" kern="1200" dirty="0" smtClean="0">
                          <a:solidFill>
                            <a:schemeClr val="dk1"/>
                          </a:solidFill>
                          <a:effectLst/>
                          <a:latin typeface="+mn-lt"/>
                          <a:ea typeface="+mn-ea"/>
                          <a:cs typeface="+mn-cs"/>
                        </a:rPr>
                        <a:t>буде здатен</a:t>
                      </a:r>
                      <a:endParaRPr lang="en-US" sz="1800" dirty="0"/>
                    </a:p>
                  </a:txBody>
                  <a:tcPr marL="91449" marR="91449" marT="45725" marB="45725"/>
                </a:tc>
                <a:tc>
                  <a:txBody>
                    <a:bodyPr/>
                    <a:lstStyle/>
                    <a:p>
                      <a:r>
                        <a:rPr lang="uk-UA" sz="1800" kern="1200" noProof="0" dirty="0" smtClean="0">
                          <a:solidFill>
                            <a:schemeClr val="dk1"/>
                          </a:solidFill>
                          <a:effectLst/>
                          <a:latin typeface="+mn-lt"/>
                          <a:ea typeface="+mn-ea"/>
                          <a:cs typeface="+mn-cs"/>
                        </a:rPr>
                        <a:t>працювати</a:t>
                      </a:r>
                      <a:endParaRPr lang="uk-UA" sz="1800" noProof="0" dirty="0"/>
                    </a:p>
                  </a:txBody>
                  <a:tcPr marL="91449" marR="91449" marT="45725" marB="45725"/>
                </a:tc>
                <a:tc>
                  <a:txBody>
                    <a:bodyPr/>
                    <a:lstStyle/>
                    <a:p>
                      <a:r>
                        <a:rPr lang="uk-UA" sz="1800" noProof="0" dirty="0" smtClean="0"/>
                        <a:t>одноосібно, у складі команди, в </a:t>
                      </a:r>
                      <a:r>
                        <a:rPr lang="uk-UA" sz="1800" noProof="0" dirty="0" err="1" smtClean="0"/>
                        <a:t>мультидисциплі-нарному</a:t>
                      </a:r>
                      <a:r>
                        <a:rPr lang="uk-UA" sz="1800" noProof="0" dirty="0" smtClean="0"/>
                        <a:t> оточенні</a:t>
                      </a:r>
                      <a:endParaRPr lang="uk-UA" sz="1800" noProof="0" dirty="0"/>
                    </a:p>
                  </a:txBody>
                  <a:tcPr marL="91449" marR="91449" marT="45725" marB="45725"/>
                </a:tc>
                <a:tc>
                  <a:txBody>
                    <a:bodyPr/>
                    <a:lstStyle/>
                    <a:p>
                      <a:r>
                        <a:rPr lang="uk-UA" sz="1800" dirty="0" smtClean="0"/>
                        <a:t>ефективно,</a:t>
                      </a:r>
                    </a:p>
                    <a:p>
                      <a:r>
                        <a:rPr lang="uk-UA" sz="1800" dirty="0" smtClean="0">
                          <a:latin typeface="Times New Roman" panose="02020603050405020304" pitchFamily="18" charset="0"/>
                          <a:cs typeface="Times New Roman" panose="02020603050405020304" pitchFamily="18" charset="0"/>
                        </a:rPr>
                        <a:t>застосовуючи здатність до навчання впродовж життя</a:t>
                      </a:r>
                      <a:endParaRPr lang="en-US" sz="1800" dirty="0"/>
                    </a:p>
                  </a:txBody>
                  <a:tcPr marL="91449" marR="91449" marT="45725" marB="45725"/>
                </a:tc>
              </a:tr>
            </a:tbl>
          </a:graphicData>
        </a:graphic>
      </p:graphicFrame>
    </p:spTree>
    <p:extLst>
      <p:ext uri="{BB962C8B-B14F-4D97-AF65-F5344CB8AC3E}">
        <p14:creationId xmlns="" xmlns:p14="http://schemas.microsoft.com/office/powerpoint/2010/main" val="2672870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31</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1604963"/>
            <a:ext cx="8262937" cy="830997"/>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здатен ефективно взаємодіяти з інженерним співтовариством та суспільством в цілому</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7" name="Таблица 16"/>
          <p:cNvGraphicFramePr>
            <a:graphicFrameLocks noGrp="1"/>
          </p:cNvGraphicFramePr>
          <p:nvPr>
            <p:extLst>
              <p:ext uri="{D42A27DB-BD31-4B8C-83A1-F6EECF244321}">
                <p14:modId xmlns="" xmlns:p14="http://schemas.microsoft.com/office/powerpoint/2010/main" val="1039703603"/>
              </p:ext>
            </p:extLst>
          </p:nvPr>
        </p:nvGraphicFramePr>
        <p:xfrm>
          <a:off x="441325" y="2699884"/>
          <a:ext cx="8367711" cy="2014761"/>
        </p:xfrm>
        <a:graphic>
          <a:graphicData uri="http://schemas.openxmlformats.org/drawingml/2006/table">
            <a:tbl>
              <a:tblPr firstRow="1" bandRow="1">
                <a:tableStyleId>{5C22544A-7EE6-4342-B048-85BDC9FD1C3A}</a:tableStyleId>
              </a:tblPr>
              <a:tblGrid>
                <a:gridCol w="1028797"/>
                <a:gridCol w="2852214"/>
                <a:gridCol w="2019491"/>
                <a:gridCol w="2467209"/>
              </a:tblGrid>
              <a:tr h="825909">
                <a:tc>
                  <a:txBody>
                    <a:bodyPr/>
                    <a:lstStyle/>
                    <a:p>
                      <a:r>
                        <a:rPr lang="uk-UA" sz="1800" dirty="0" smtClean="0"/>
                        <a:t>Студент</a:t>
                      </a:r>
                    </a:p>
                    <a:p>
                      <a:r>
                        <a:rPr lang="uk-UA" sz="1800" dirty="0" smtClean="0"/>
                        <a:t>Суб'єкт </a:t>
                      </a:r>
                      <a:endParaRPr lang="en-US" sz="1800" dirty="0"/>
                    </a:p>
                  </a:txBody>
                  <a:tcPr marL="91449" marR="91449" marT="45725" marB="45725"/>
                </a:tc>
                <a:tc>
                  <a:txBody>
                    <a:bodyPr/>
                    <a:lstStyle/>
                    <a:p>
                      <a:r>
                        <a:rPr lang="uk-UA" sz="1800" dirty="0" smtClean="0"/>
                        <a:t>Що робить?</a:t>
                      </a:r>
                    </a:p>
                    <a:p>
                      <a:r>
                        <a:rPr lang="uk-UA" sz="1800" dirty="0" smtClean="0"/>
                        <a:t>Активне дієслово</a:t>
                      </a:r>
                      <a:endParaRPr lang="en-US" sz="1800" dirty="0"/>
                    </a:p>
                  </a:txBody>
                  <a:tcPr marL="91449" marR="91449" marT="45725" marB="45725"/>
                </a:tc>
                <a:tc>
                  <a:txBody>
                    <a:bodyPr/>
                    <a:lstStyle/>
                    <a:p>
                      <a:r>
                        <a:rPr lang="uk-UA" sz="1800" dirty="0" smtClean="0"/>
                        <a:t>Для чого?</a:t>
                      </a:r>
                    </a:p>
                    <a:p>
                      <a:r>
                        <a:rPr lang="uk-UA" sz="1800" dirty="0" smtClean="0"/>
                        <a:t>Об'єкт </a:t>
                      </a:r>
                      <a:endParaRPr lang="en-US" sz="1800" dirty="0"/>
                    </a:p>
                  </a:txBody>
                  <a:tcPr marL="91449" marR="91449" marT="45725" marB="45725"/>
                </a:tc>
                <a:tc>
                  <a:txBody>
                    <a:bodyPr/>
                    <a:lstStyle/>
                    <a:p>
                      <a:r>
                        <a:rPr lang="uk-UA" sz="1800" dirty="0" smtClean="0"/>
                        <a:t>Як?</a:t>
                      </a:r>
                    </a:p>
                    <a:p>
                      <a:r>
                        <a:rPr lang="uk-UA" sz="1800" dirty="0" smtClean="0"/>
                        <a:t>Модальність</a:t>
                      </a:r>
                      <a:endParaRPr lang="en-US" sz="1800" dirty="0"/>
                    </a:p>
                  </a:txBody>
                  <a:tcPr marL="91449" marR="91449" marT="45725" marB="45725"/>
                </a:tc>
              </a:tr>
              <a:tr h="1188852">
                <a:tc>
                  <a:txBody>
                    <a:bodyPr/>
                    <a:lstStyle/>
                    <a:p>
                      <a:r>
                        <a:rPr lang="uk-UA" sz="1800" kern="1200" dirty="0" smtClean="0">
                          <a:solidFill>
                            <a:schemeClr val="dk1"/>
                          </a:solidFill>
                          <a:effectLst/>
                          <a:latin typeface="+mn-lt"/>
                          <a:ea typeface="+mn-ea"/>
                          <a:cs typeface="+mn-cs"/>
                        </a:rPr>
                        <a:t>буде здатен</a:t>
                      </a:r>
                      <a:endParaRPr lang="en-US" sz="1800" dirty="0"/>
                    </a:p>
                  </a:txBody>
                  <a:tcPr marL="91449" marR="91449" marT="45725" marB="45725"/>
                </a:tc>
                <a:tc>
                  <a:txBody>
                    <a:bodyPr/>
                    <a:lstStyle/>
                    <a:p>
                      <a:r>
                        <a:rPr lang="uk-UA" sz="1800" noProof="0" dirty="0" smtClean="0"/>
                        <a:t>взаємодіяти/</a:t>
                      </a:r>
                      <a:r>
                        <a:rPr lang="uk-UA" sz="1800" noProof="0" dirty="0" err="1" smtClean="0"/>
                        <a:t>комунікувати</a:t>
                      </a:r>
                      <a:endParaRPr lang="uk-UA" sz="1800" noProof="0" dirty="0"/>
                    </a:p>
                  </a:txBody>
                  <a:tcPr marL="91449" marR="91449" marT="45725" marB="45725"/>
                </a:tc>
                <a:tc>
                  <a:txBody>
                    <a:bodyPr/>
                    <a:lstStyle/>
                    <a:p>
                      <a:r>
                        <a:rPr lang="uk-UA" sz="1800" noProof="0" dirty="0" smtClean="0"/>
                        <a:t>інженерне </a:t>
                      </a:r>
                      <a:r>
                        <a:rPr lang="uk-UA" sz="1800" noProof="0" dirty="0" smtClean="0"/>
                        <a:t>товариство та суспільство в цілому</a:t>
                      </a:r>
                      <a:endParaRPr lang="uk-UA" sz="1800" noProof="0" dirty="0"/>
                    </a:p>
                  </a:txBody>
                  <a:tcPr marL="91449" marR="91449" marT="45725" marB="45725"/>
                </a:tc>
                <a:tc>
                  <a:txBody>
                    <a:bodyPr/>
                    <a:lstStyle/>
                    <a:p>
                      <a:r>
                        <a:rPr lang="uk-UA" sz="1800" dirty="0" smtClean="0"/>
                        <a:t>ефективно</a:t>
                      </a:r>
                      <a:endParaRPr lang="en-US" sz="1800" dirty="0"/>
                    </a:p>
                  </a:txBody>
                  <a:tcPr marL="91449" marR="91449" marT="45725" marB="45725"/>
                </a:tc>
              </a:tr>
            </a:tbl>
          </a:graphicData>
        </a:graphic>
      </p:graphicFrame>
    </p:spTree>
    <p:extLst>
      <p:ext uri="{BB962C8B-B14F-4D97-AF65-F5344CB8AC3E}">
        <p14:creationId xmlns="" xmlns:p14="http://schemas.microsoft.com/office/powerpoint/2010/main" val="3999963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7587"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Приклад: магістерська програма з комп'ютерних наук</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7589"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CD96CF07-DC2F-4AB6-87B1-28A080DB2F15}" type="slidenum">
              <a:rPr lang="uk-UA" altLang="uk-UA" sz="2000" smtClean="0">
                <a:solidFill>
                  <a:schemeClr val="bg1"/>
                </a:solidFill>
                <a:latin typeface="HeliosLight"/>
              </a:rPr>
              <a:pPr algn="l"/>
              <a:t>32</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798286" y="1604963"/>
            <a:ext cx="7904389" cy="4401205"/>
          </a:xfrm>
          <a:prstGeom prst="rect">
            <a:avLst/>
          </a:prstGeom>
          <a:noFill/>
          <a:ln>
            <a:noFill/>
          </a:ln>
          <a:extLst/>
        </p:spPr>
        <p:txBody>
          <a:bodyPr wrap="square">
            <a:spAutoFit/>
          </a:bodyPr>
          <a:lstStyle/>
          <a:p>
            <a:pPr eaLnBrk="1" hangingPunct="1">
              <a:defRPr/>
            </a:pPr>
            <a:r>
              <a:rPr lang="uk-UA" sz="2000" b="1" dirty="0">
                <a:latin typeface="Times New Roman" panose="02020603050405020304" pitchFamily="18" charset="0"/>
                <a:cs typeface="Times New Roman" panose="02020603050405020304" pitchFamily="18" charset="0"/>
              </a:rPr>
              <a:t>Після закінчення цієї програми студент буде здатен:</a:t>
            </a:r>
            <a:endParaRPr lang="en-US" sz="2000" b="1" dirty="0">
              <a:latin typeface="Times New Roman" panose="02020603050405020304" pitchFamily="18" charset="0"/>
              <a:cs typeface="Times New Roman" panose="02020603050405020304" pitchFamily="18" charset="0"/>
            </a:endParaRPr>
          </a:p>
          <a:p>
            <a:pPr eaLnBrk="1" hangingPunct="1">
              <a:defRPr/>
            </a:pPr>
            <a:endParaRPr lang="ru-RU" sz="2000" dirty="0">
              <a:latin typeface="Times New Roman" panose="02020603050405020304" pitchFamily="18" charset="0"/>
              <a:cs typeface="Times New Roman" panose="02020603050405020304" pitchFamily="18" charset="0"/>
            </a:endParaRPr>
          </a:p>
          <a:p>
            <a:pPr marL="285750" indent="-285750" algn="just"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розв’язувати проблеми в академічних і промислових умовах;</a:t>
            </a:r>
          </a:p>
          <a:p>
            <a:pPr marL="285750" indent="-285750" algn="just"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використовувати, регулювати та створювати великі обчислювальні системи;</a:t>
            </a:r>
            <a:endParaRPr lang="en-US" sz="2000" dirty="0">
              <a:latin typeface="Times New Roman" panose="02020603050405020304" pitchFamily="18" charset="0"/>
              <a:cs typeface="Times New Roman" panose="02020603050405020304" pitchFamily="18" charset="0"/>
            </a:endParaRPr>
          </a:p>
          <a:p>
            <a:pPr marL="285750" indent="-285750" algn="just"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ефективно працювати в якості члена команди</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285750" indent="-285750" algn="just"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планувати та виконувати науковий або промисловий дослідницький проект</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285750" indent="-285750" algn="just"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готувати </a:t>
            </a:r>
            <a:r>
              <a:rPr lang="uk-UA" sz="2000" dirty="0" smtClean="0">
                <a:latin typeface="Times New Roman" panose="02020603050405020304" pitchFamily="18" charset="0"/>
                <a:cs typeface="Times New Roman" panose="02020603050405020304" pitchFamily="18" charset="0"/>
              </a:rPr>
              <a:t>праці із якісним </a:t>
            </a:r>
            <a:r>
              <a:rPr lang="uk-UA" sz="2000" dirty="0" smtClean="0">
                <a:latin typeface="Times New Roman" panose="02020603050405020304" pitchFamily="18" charset="0"/>
                <a:cs typeface="Times New Roman" panose="02020603050405020304" pitchFamily="18" charset="0"/>
              </a:rPr>
              <a:t>викладом </a:t>
            </a:r>
            <a:r>
              <a:rPr lang="uk-UA" sz="2000" dirty="0" smtClean="0">
                <a:latin typeface="Times New Roman" panose="02020603050405020304" pitchFamily="18" charset="0"/>
                <a:cs typeface="Times New Roman" panose="02020603050405020304" pitchFamily="18" charset="0"/>
              </a:rPr>
              <a:t>змісту робіт, які подаються до </a:t>
            </a:r>
            <a:r>
              <a:rPr lang="uk-UA" sz="2000" dirty="0" smtClean="0">
                <a:latin typeface="Times New Roman" panose="02020603050405020304" pitchFamily="18" charset="0"/>
                <a:cs typeface="Times New Roman" panose="02020603050405020304" pitchFamily="18" charset="0"/>
              </a:rPr>
              <a:t>друку, </a:t>
            </a:r>
            <a:r>
              <a:rPr lang="uk-UA" sz="2000" dirty="0" smtClean="0">
                <a:latin typeface="Times New Roman" panose="02020603050405020304" pitchFamily="18" charset="0"/>
                <a:cs typeface="Times New Roman" panose="02020603050405020304" pitchFamily="18" charset="0"/>
              </a:rPr>
              <a:t>робити </a:t>
            </a:r>
            <a:r>
              <a:rPr lang="uk-UA" sz="2000" dirty="0">
                <a:latin typeface="Times New Roman" panose="02020603050405020304" pitchFamily="18" charset="0"/>
                <a:cs typeface="Times New Roman" panose="02020603050405020304" pitchFamily="18" charset="0"/>
              </a:rPr>
              <a:t>доповіді на професійному </a:t>
            </a:r>
            <a:r>
              <a:rPr lang="uk-UA" sz="2000" dirty="0" smtClean="0">
                <a:latin typeface="Times New Roman" panose="02020603050405020304" pitchFamily="18" charset="0"/>
                <a:cs typeface="Times New Roman" panose="02020603050405020304" pitchFamily="18" charset="0"/>
              </a:rPr>
              <a:t>рівні;</a:t>
            </a:r>
            <a:endParaRPr lang="en-US" sz="2000" dirty="0">
              <a:latin typeface="Times New Roman" panose="02020603050405020304" pitchFamily="18" charset="0"/>
              <a:cs typeface="Times New Roman" panose="02020603050405020304" pitchFamily="18" charset="0"/>
            </a:endParaRPr>
          </a:p>
          <a:p>
            <a:pPr marL="285750" indent="-285750" algn="just"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готувати та проводити семінари на професійному рівні</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285750" indent="-285750" algn="just"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здійснювати незалежне та ефективне управління часом</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285750" indent="-285750" algn="just"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застосовувати повний спектр умінь у галузі інформаційних технологій та </a:t>
            </a:r>
            <a:r>
              <a:rPr lang="uk-UA" sz="2000" dirty="0" smtClean="0">
                <a:latin typeface="Times New Roman" panose="02020603050405020304" pitchFamily="18" charset="0"/>
                <a:cs typeface="Times New Roman" panose="02020603050405020304" pitchFamily="18" charset="0"/>
              </a:rPr>
              <a:t>проявляти </a:t>
            </a:r>
            <a:r>
              <a:rPr lang="uk-UA" sz="2000" dirty="0">
                <a:latin typeface="Times New Roman" panose="02020603050405020304" pitchFamily="18" charset="0"/>
                <a:cs typeface="Times New Roman" panose="02020603050405020304" pitchFamily="18" charset="0"/>
              </a:rPr>
              <a:t>зрілу комп’ютерну грамотність</a:t>
            </a:r>
            <a:r>
              <a:rPr lang="ru-RU" sz="2000" dirty="0">
                <a:latin typeface="Times New Roman" panose="02020603050405020304" pitchFamily="18" charset="0"/>
                <a:cs typeface="Times New Roman" panose="02020603050405020304" pitchFamily="18" charset="0"/>
              </a:rPr>
              <a:t>.</a:t>
            </a:r>
            <a:endParaRPr lang="en-US" altLang="uk-UA" sz="2000" dirty="0">
              <a:solidFill>
                <a:srgbClr val="2E3192"/>
              </a:solidFill>
              <a:latin typeface="Times New Roman" panose="02020603050405020304" pitchFamily="18" charset="0"/>
              <a:cs typeface="Times New Roman" panose="02020603050405020304" pitchFamily="18" charset="0"/>
            </a:endParaRPr>
          </a:p>
        </p:txBody>
      </p:sp>
      <p:pic>
        <p:nvPicPr>
          <p:cNvPr id="67595"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7596"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33</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2014338"/>
            <a:ext cx="8262937" cy="830997"/>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a:t>
            </a:r>
            <a:r>
              <a:rPr lang="uk-UA" sz="2400" dirty="0" smtClean="0">
                <a:latin typeface="Times New Roman" panose="02020603050405020304" pitchFamily="18" charset="0"/>
                <a:cs typeface="Times New Roman" panose="02020603050405020304" pitchFamily="18" charset="0"/>
              </a:rPr>
              <a:t>здатен </a:t>
            </a:r>
            <a:r>
              <a:rPr lang="uk-UA" sz="2400" dirty="0">
                <a:latin typeface="Times New Roman" panose="02020603050405020304" pitchFamily="18" charset="0"/>
                <a:cs typeface="Times New Roman" panose="02020603050405020304" pitchFamily="18" charset="0"/>
              </a:rPr>
              <a:t>розв’язувати проблеми в академічних і промислових умовах</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5" name="Таблица 14"/>
          <p:cNvGraphicFramePr>
            <a:graphicFrameLocks noGrp="1"/>
          </p:cNvGraphicFramePr>
          <p:nvPr>
            <p:extLst>
              <p:ext uri="{D42A27DB-BD31-4B8C-83A1-F6EECF244321}">
                <p14:modId xmlns="" xmlns:p14="http://schemas.microsoft.com/office/powerpoint/2010/main" val="556447228"/>
              </p:ext>
            </p:extLst>
          </p:nvPr>
        </p:nvGraphicFramePr>
        <p:xfrm>
          <a:off x="441325" y="3715884"/>
          <a:ext cx="8386762" cy="1506655"/>
        </p:xfrm>
        <a:graphic>
          <a:graphicData uri="http://schemas.openxmlformats.org/drawingml/2006/table">
            <a:tbl>
              <a:tblPr firstRow="1" bandRow="1">
                <a:tableStyleId>{5C22544A-7EE6-4342-B048-85BDC9FD1C3A}</a:tableStyleId>
              </a:tblPr>
              <a:tblGrid>
                <a:gridCol w="1028797"/>
                <a:gridCol w="2433074"/>
                <a:gridCol w="2541147"/>
                <a:gridCol w="2383744"/>
              </a:tblGrid>
              <a:tr h="825882">
                <a:tc>
                  <a:txBody>
                    <a:bodyPr/>
                    <a:lstStyle/>
                    <a:p>
                      <a:r>
                        <a:rPr lang="uk-UA" sz="1800" dirty="0" smtClean="0"/>
                        <a:t>Студент</a:t>
                      </a:r>
                    </a:p>
                    <a:p>
                      <a:r>
                        <a:rPr lang="uk-UA" sz="1800" dirty="0" smtClean="0"/>
                        <a:t>Суб'єкт </a:t>
                      </a:r>
                      <a:endParaRPr lang="en-US" sz="1800" dirty="0"/>
                    </a:p>
                  </a:txBody>
                  <a:tcPr marL="91449" marR="91449" marT="45723" marB="45723"/>
                </a:tc>
                <a:tc>
                  <a:txBody>
                    <a:bodyPr/>
                    <a:lstStyle/>
                    <a:p>
                      <a:r>
                        <a:rPr lang="uk-UA" sz="1800" dirty="0" smtClean="0"/>
                        <a:t>Що робить?</a:t>
                      </a:r>
                    </a:p>
                    <a:p>
                      <a:r>
                        <a:rPr lang="uk-UA" sz="1800" dirty="0" smtClean="0"/>
                        <a:t>Активне дієслово</a:t>
                      </a:r>
                      <a:endParaRPr lang="en-US" sz="1800" dirty="0"/>
                    </a:p>
                  </a:txBody>
                  <a:tcPr marL="91449" marR="91449" marT="45723" marB="45723"/>
                </a:tc>
                <a:tc>
                  <a:txBody>
                    <a:bodyPr/>
                    <a:lstStyle/>
                    <a:p>
                      <a:r>
                        <a:rPr lang="uk-UA" sz="1800" dirty="0" smtClean="0"/>
                        <a:t>Для чого?</a:t>
                      </a:r>
                    </a:p>
                    <a:p>
                      <a:r>
                        <a:rPr lang="uk-UA" sz="1800" dirty="0" smtClean="0"/>
                        <a:t>Об'єкт </a:t>
                      </a:r>
                      <a:endParaRPr lang="en-US" sz="1800" dirty="0"/>
                    </a:p>
                  </a:txBody>
                  <a:tcPr marL="91449" marR="91449" marT="45723" marB="45723"/>
                </a:tc>
                <a:tc>
                  <a:txBody>
                    <a:bodyPr/>
                    <a:lstStyle/>
                    <a:p>
                      <a:r>
                        <a:rPr lang="uk-UA" sz="1800" dirty="0" smtClean="0"/>
                        <a:t>Як?</a:t>
                      </a:r>
                    </a:p>
                    <a:p>
                      <a:r>
                        <a:rPr lang="uk-UA" sz="1800" dirty="0" smtClean="0"/>
                        <a:t>Модальність</a:t>
                      </a:r>
                      <a:endParaRPr lang="en-US" sz="1800" dirty="0"/>
                    </a:p>
                  </a:txBody>
                  <a:tcPr marL="91449" marR="91449" marT="45723" marB="45723"/>
                </a:tc>
              </a:tr>
              <a:tr h="680773">
                <a:tc>
                  <a:txBody>
                    <a:bodyPr/>
                    <a:lstStyle/>
                    <a:p>
                      <a:r>
                        <a:rPr lang="uk-UA" sz="1800" kern="1200" dirty="0" smtClean="0">
                          <a:solidFill>
                            <a:schemeClr val="dk1"/>
                          </a:solidFill>
                          <a:effectLst/>
                          <a:latin typeface="+mn-lt"/>
                          <a:ea typeface="+mn-ea"/>
                          <a:cs typeface="+mn-cs"/>
                        </a:rPr>
                        <a:t>буде здатен</a:t>
                      </a:r>
                      <a:endParaRPr lang="en-US" sz="1800" dirty="0"/>
                    </a:p>
                  </a:txBody>
                  <a:tcPr marL="91449" marR="91449" marT="45723" marB="45723"/>
                </a:tc>
                <a:tc>
                  <a:txBody>
                    <a:bodyPr/>
                    <a:lstStyle/>
                    <a:p>
                      <a:r>
                        <a:rPr lang="ru-RU" sz="1800" kern="1200" dirty="0" err="1" smtClean="0">
                          <a:solidFill>
                            <a:schemeClr val="dk1"/>
                          </a:solidFill>
                          <a:effectLst/>
                          <a:latin typeface="+mn-lt"/>
                          <a:ea typeface="+mn-ea"/>
                          <a:cs typeface="+mn-cs"/>
                        </a:rPr>
                        <a:t>Здійснювати</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розв</a:t>
                      </a:r>
                      <a:r>
                        <a:rPr lang="en-US" sz="1800" kern="1200" dirty="0" smtClean="0">
                          <a:solidFill>
                            <a:schemeClr val="dk1"/>
                          </a:solidFill>
                          <a:effectLst/>
                          <a:latin typeface="+mn-lt"/>
                          <a:ea typeface="+mn-ea"/>
                          <a:cs typeface="+mn-cs"/>
                        </a:rPr>
                        <a:t>’</a:t>
                      </a:r>
                      <a:r>
                        <a:rPr lang="ru-RU" sz="1800" kern="1200" dirty="0" err="1" smtClean="0">
                          <a:solidFill>
                            <a:schemeClr val="dk1"/>
                          </a:solidFill>
                          <a:effectLst/>
                          <a:latin typeface="+mn-lt"/>
                          <a:ea typeface="+mn-ea"/>
                          <a:cs typeface="+mn-cs"/>
                        </a:rPr>
                        <a:t>язувати</a:t>
                      </a:r>
                      <a:r>
                        <a:rPr lang="ru-RU" sz="1800" kern="1200" dirty="0" smtClean="0">
                          <a:solidFill>
                            <a:schemeClr val="dk1"/>
                          </a:solidFill>
                          <a:effectLst/>
                          <a:latin typeface="+mn-lt"/>
                          <a:ea typeface="+mn-ea"/>
                          <a:cs typeface="+mn-cs"/>
                        </a:rPr>
                        <a:t>)</a:t>
                      </a:r>
                      <a:endParaRPr lang="en-US" sz="1800" dirty="0"/>
                    </a:p>
                  </a:txBody>
                  <a:tcPr marL="91449" marR="91449" marT="45723" marB="45723"/>
                </a:tc>
                <a:tc>
                  <a:txBody>
                    <a:bodyPr/>
                    <a:lstStyle/>
                    <a:p>
                      <a:r>
                        <a:rPr lang="ru-RU" sz="1800" kern="1200" dirty="0" err="1" smtClean="0">
                          <a:solidFill>
                            <a:schemeClr val="dk1"/>
                          </a:solidFill>
                          <a:effectLst/>
                          <a:latin typeface="+mn-lt"/>
                          <a:ea typeface="+mn-ea"/>
                          <a:cs typeface="+mn-cs"/>
                        </a:rPr>
                        <a:t>проблеми</a:t>
                      </a:r>
                      <a:endParaRPr lang="en-US" sz="1800" dirty="0"/>
                    </a:p>
                  </a:txBody>
                  <a:tcPr marL="91449" marR="91449" marT="45723" marB="45723"/>
                </a:tc>
                <a:tc>
                  <a:txBody>
                    <a:bodyPr/>
                    <a:lstStyle/>
                    <a:p>
                      <a:r>
                        <a:rPr lang="ru-RU" sz="1800" kern="1200" dirty="0" smtClean="0">
                          <a:solidFill>
                            <a:schemeClr val="dk1"/>
                          </a:solidFill>
                          <a:effectLst/>
                          <a:latin typeface="+mn-lt"/>
                          <a:ea typeface="+mn-ea"/>
                          <a:cs typeface="+mn-cs"/>
                        </a:rPr>
                        <a:t>в </a:t>
                      </a:r>
                      <a:r>
                        <a:rPr lang="ru-RU" sz="1800" kern="1200" dirty="0" err="1" smtClean="0">
                          <a:solidFill>
                            <a:schemeClr val="dk1"/>
                          </a:solidFill>
                          <a:effectLst/>
                          <a:latin typeface="+mn-lt"/>
                          <a:ea typeface="+mn-ea"/>
                          <a:cs typeface="+mn-cs"/>
                        </a:rPr>
                        <a:t>академічних</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і</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промислових</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умовах</a:t>
                      </a:r>
                      <a:endParaRPr lang="en-US" sz="1800" dirty="0"/>
                    </a:p>
                  </a:txBody>
                  <a:tcPr marL="91449" marR="91449" marT="45723" marB="45723"/>
                </a:tc>
              </a:tr>
            </a:tbl>
          </a:graphicData>
        </a:graphic>
      </p:graphicFrame>
    </p:spTree>
    <p:extLst>
      <p:ext uri="{BB962C8B-B14F-4D97-AF65-F5344CB8AC3E}">
        <p14:creationId xmlns="" xmlns:p14="http://schemas.microsoft.com/office/powerpoint/2010/main" val="919650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34</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2014338"/>
            <a:ext cx="8262937" cy="830997"/>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a:t>
            </a:r>
            <a:r>
              <a:rPr lang="uk-UA" sz="2400" dirty="0" smtClean="0">
                <a:latin typeface="Times New Roman" panose="02020603050405020304" pitchFamily="18" charset="0"/>
                <a:cs typeface="Times New Roman" panose="02020603050405020304" pitchFamily="18" charset="0"/>
              </a:rPr>
              <a:t>здатен </a:t>
            </a:r>
            <a:r>
              <a:rPr lang="uk-UA" sz="2400" dirty="0">
                <a:latin typeface="Times New Roman" panose="02020603050405020304" pitchFamily="18" charset="0"/>
                <a:cs typeface="Times New Roman" panose="02020603050405020304" pitchFamily="18" charset="0"/>
              </a:rPr>
              <a:t>використовувати, регулювати та створювати великі обчислювальні системи</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7" name="Таблица 16"/>
          <p:cNvGraphicFramePr>
            <a:graphicFrameLocks noGrp="1"/>
          </p:cNvGraphicFramePr>
          <p:nvPr>
            <p:extLst>
              <p:ext uri="{D42A27DB-BD31-4B8C-83A1-F6EECF244321}">
                <p14:modId xmlns="" xmlns:p14="http://schemas.microsoft.com/office/powerpoint/2010/main" val="1510089702"/>
              </p:ext>
            </p:extLst>
          </p:nvPr>
        </p:nvGraphicFramePr>
        <p:xfrm>
          <a:off x="384175" y="3890056"/>
          <a:ext cx="8386762" cy="1530787"/>
        </p:xfrm>
        <a:graphic>
          <a:graphicData uri="http://schemas.openxmlformats.org/drawingml/2006/table">
            <a:tbl>
              <a:tblPr firstRow="1" bandRow="1">
                <a:tableStyleId>{5C22544A-7EE6-4342-B048-85BDC9FD1C3A}</a:tableStyleId>
              </a:tblPr>
              <a:tblGrid>
                <a:gridCol w="1028797"/>
                <a:gridCol w="2433074"/>
                <a:gridCol w="2724408"/>
                <a:gridCol w="2200483"/>
              </a:tblGrid>
              <a:tr h="825882">
                <a:tc>
                  <a:txBody>
                    <a:bodyPr/>
                    <a:lstStyle/>
                    <a:p>
                      <a:r>
                        <a:rPr lang="uk-UA" sz="1800" dirty="0" smtClean="0"/>
                        <a:t>Студент</a:t>
                      </a:r>
                    </a:p>
                    <a:p>
                      <a:r>
                        <a:rPr lang="uk-UA" sz="1800" dirty="0" smtClean="0"/>
                        <a:t>Суб'єкт </a:t>
                      </a:r>
                      <a:endParaRPr lang="en-US" sz="1800" dirty="0"/>
                    </a:p>
                  </a:txBody>
                  <a:tcPr marL="91449" marR="91449" marT="45723" marB="45723"/>
                </a:tc>
                <a:tc>
                  <a:txBody>
                    <a:bodyPr/>
                    <a:lstStyle/>
                    <a:p>
                      <a:r>
                        <a:rPr lang="uk-UA" sz="1800" dirty="0" smtClean="0"/>
                        <a:t>Що робить?</a:t>
                      </a:r>
                    </a:p>
                    <a:p>
                      <a:r>
                        <a:rPr lang="uk-UA" sz="1800" dirty="0" smtClean="0"/>
                        <a:t>Активне дієслово</a:t>
                      </a:r>
                      <a:endParaRPr lang="en-US" sz="1800" dirty="0"/>
                    </a:p>
                  </a:txBody>
                  <a:tcPr marL="91449" marR="91449" marT="45723" marB="45723"/>
                </a:tc>
                <a:tc>
                  <a:txBody>
                    <a:bodyPr/>
                    <a:lstStyle/>
                    <a:p>
                      <a:r>
                        <a:rPr lang="uk-UA" sz="1800" dirty="0" smtClean="0"/>
                        <a:t>Для чого?</a:t>
                      </a:r>
                    </a:p>
                    <a:p>
                      <a:r>
                        <a:rPr lang="uk-UA" sz="1800" dirty="0" smtClean="0"/>
                        <a:t>Об'єкт </a:t>
                      </a:r>
                      <a:endParaRPr lang="en-US" sz="1800" dirty="0"/>
                    </a:p>
                  </a:txBody>
                  <a:tcPr marL="91449" marR="91449" marT="45723" marB="45723"/>
                </a:tc>
                <a:tc>
                  <a:txBody>
                    <a:bodyPr/>
                    <a:lstStyle/>
                    <a:p>
                      <a:r>
                        <a:rPr lang="uk-UA" sz="1800" dirty="0" smtClean="0"/>
                        <a:t>Як?</a:t>
                      </a:r>
                    </a:p>
                    <a:p>
                      <a:r>
                        <a:rPr lang="uk-UA" sz="1800" dirty="0" smtClean="0"/>
                        <a:t>Модальність</a:t>
                      </a:r>
                      <a:endParaRPr lang="en-US" sz="1800" dirty="0"/>
                    </a:p>
                  </a:txBody>
                  <a:tcPr marL="91449" marR="91449" marT="45723" marB="45723"/>
                </a:tc>
              </a:tr>
              <a:tr h="704905">
                <a:tc>
                  <a:txBody>
                    <a:bodyPr/>
                    <a:lstStyle/>
                    <a:p>
                      <a:r>
                        <a:rPr lang="uk-UA" sz="1800" kern="1200" dirty="0" smtClean="0">
                          <a:solidFill>
                            <a:schemeClr val="dk1"/>
                          </a:solidFill>
                          <a:effectLst/>
                          <a:latin typeface="+mn-lt"/>
                          <a:ea typeface="+mn-ea"/>
                          <a:cs typeface="+mn-cs"/>
                        </a:rPr>
                        <a:t>буде здатен</a:t>
                      </a:r>
                      <a:endParaRPr lang="en-US" sz="1800" dirty="0"/>
                    </a:p>
                  </a:txBody>
                  <a:tcPr marL="91449" marR="91449" marT="45723" marB="45723"/>
                </a:tc>
                <a:tc>
                  <a:txBody>
                    <a:bodyPr/>
                    <a:lstStyle/>
                    <a:p>
                      <a:r>
                        <a:rPr lang="uk-UA" sz="1800" kern="1200" dirty="0" smtClean="0">
                          <a:solidFill>
                            <a:schemeClr val="dk1"/>
                          </a:solidFill>
                          <a:effectLst/>
                          <a:latin typeface="+mn-lt"/>
                          <a:ea typeface="+mn-ea"/>
                          <a:cs typeface="+mn-cs"/>
                        </a:rPr>
                        <a:t>використовувати, </a:t>
                      </a:r>
                      <a:r>
                        <a:rPr lang="uk-UA" sz="1800" kern="1200" dirty="0" err="1" smtClean="0">
                          <a:solidFill>
                            <a:schemeClr val="dk1"/>
                          </a:solidFill>
                          <a:effectLst/>
                          <a:latin typeface="+mn-lt"/>
                          <a:ea typeface="+mn-ea"/>
                          <a:cs typeface="+mn-cs"/>
                        </a:rPr>
                        <a:t>ре-гулювати</a:t>
                      </a:r>
                      <a:r>
                        <a:rPr lang="uk-UA" sz="1800" kern="1200" dirty="0" smtClean="0">
                          <a:solidFill>
                            <a:schemeClr val="dk1"/>
                          </a:solidFill>
                          <a:effectLst/>
                          <a:latin typeface="+mn-lt"/>
                          <a:ea typeface="+mn-ea"/>
                          <a:cs typeface="+mn-cs"/>
                        </a:rPr>
                        <a:t>, створювати</a:t>
                      </a:r>
                      <a:endParaRPr lang="en-US" sz="1800" dirty="0"/>
                    </a:p>
                  </a:txBody>
                  <a:tcPr marL="91449" marR="91449" marT="45723" marB="45723"/>
                </a:tc>
                <a:tc>
                  <a:txBody>
                    <a:bodyPr/>
                    <a:lstStyle/>
                    <a:p>
                      <a:r>
                        <a:rPr lang="uk-UA" sz="1800" kern="1200" dirty="0" smtClean="0">
                          <a:solidFill>
                            <a:schemeClr val="dk1"/>
                          </a:solidFill>
                          <a:effectLst/>
                          <a:latin typeface="+mn-lt"/>
                          <a:ea typeface="+mn-ea"/>
                          <a:cs typeface="+mn-cs"/>
                        </a:rPr>
                        <a:t>великі обчислювальні </a:t>
                      </a:r>
                      <a:r>
                        <a:rPr lang="uk-UA" sz="1800" kern="1200" dirty="0" smtClean="0">
                          <a:solidFill>
                            <a:schemeClr val="dk1"/>
                          </a:solidFill>
                          <a:effectLst/>
                          <a:latin typeface="+mn-lt"/>
                          <a:ea typeface="+mn-ea"/>
                          <a:cs typeface="+mn-cs"/>
                        </a:rPr>
                        <a:t>системи</a:t>
                      </a:r>
                      <a:endParaRPr lang="en-US" sz="1800" dirty="0"/>
                    </a:p>
                  </a:txBody>
                  <a:tcPr marL="91449" marR="91449" marT="45723" marB="45723"/>
                </a:tc>
                <a:tc>
                  <a:txBody>
                    <a:bodyPr/>
                    <a:lstStyle/>
                    <a:p>
                      <a:endParaRPr lang="en-US" sz="1800" dirty="0"/>
                    </a:p>
                  </a:txBody>
                  <a:tcPr marL="91449" marR="91449" marT="45723" marB="45723"/>
                </a:tc>
              </a:tr>
            </a:tbl>
          </a:graphicData>
        </a:graphic>
      </p:graphicFrame>
    </p:spTree>
    <p:extLst>
      <p:ext uri="{BB962C8B-B14F-4D97-AF65-F5344CB8AC3E}">
        <p14:creationId xmlns="" xmlns:p14="http://schemas.microsoft.com/office/powerpoint/2010/main" val="1301927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35</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2014338"/>
            <a:ext cx="8262937" cy="830997"/>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a:t>
            </a:r>
            <a:r>
              <a:rPr lang="uk-UA" sz="2400" dirty="0" smtClean="0">
                <a:latin typeface="Times New Roman" panose="02020603050405020304" pitchFamily="18" charset="0"/>
                <a:cs typeface="Times New Roman" panose="02020603050405020304" pitchFamily="18" charset="0"/>
              </a:rPr>
              <a:t>здатен </a:t>
            </a:r>
            <a:r>
              <a:rPr lang="uk-UA" sz="2400" dirty="0">
                <a:latin typeface="Times New Roman" panose="02020603050405020304" pitchFamily="18" charset="0"/>
                <a:cs typeface="Times New Roman" panose="02020603050405020304" pitchFamily="18" charset="0"/>
              </a:rPr>
              <a:t>планувати та виконувати науковий або промисловий дослідницький проект</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7" name="Таблица 16"/>
          <p:cNvGraphicFramePr>
            <a:graphicFrameLocks noGrp="1"/>
          </p:cNvGraphicFramePr>
          <p:nvPr>
            <p:extLst>
              <p:ext uri="{D42A27DB-BD31-4B8C-83A1-F6EECF244321}">
                <p14:modId xmlns="" xmlns:p14="http://schemas.microsoft.com/office/powerpoint/2010/main" val="1527578708"/>
              </p:ext>
            </p:extLst>
          </p:nvPr>
        </p:nvGraphicFramePr>
        <p:xfrm>
          <a:off x="401412" y="3773942"/>
          <a:ext cx="8386762" cy="1740354"/>
        </p:xfrm>
        <a:graphic>
          <a:graphicData uri="http://schemas.openxmlformats.org/drawingml/2006/table">
            <a:tbl>
              <a:tblPr firstRow="1" bandRow="1">
                <a:tableStyleId>{5C22544A-7EE6-4342-B048-85BDC9FD1C3A}</a:tableStyleId>
              </a:tblPr>
              <a:tblGrid>
                <a:gridCol w="1028797"/>
                <a:gridCol w="2433074"/>
                <a:gridCol w="2943917"/>
                <a:gridCol w="1980974"/>
              </a:tblGrid>
              <a:tr h="825882">
                <a:tc>
                  <a:txBody>
                    <a:bodyPr/>
                    <a:lstStyle/>
                    <a:p>
                      <a:r>
                        <a:rPr lang="uk-UA" sz="1800" dirty="0" smtClean="0"/>
                        <a:t>Студент</a:t>
                      </a:r>
                    </a:p>
                    <a:p>
                      <a:r>
                        <a:rPr lang="uk-UA" sz="1800" dirty="0" smtClean="0"/>
                        <a:t>Суб'єкт </a:t>
                      </a:r>
                      <a:endParaRPr lang="en-US" sz="1800" dirty="0"/>
                    </a:p>
                  </a:txBody>
                  <a:tcPr marL="91449" marR="91449" marT="45723" marB="45723"/>
                </a:tc>
                <a:tc>
                  <a:txBody>
                    <a:bodyPr/>
                    <a:lstStyle/>
                    <a:p>
                      <a:r>
                        <a:rPr lang="uk-UA" sz="1800" dirty="0" smtClean="0"/>
                        <a:t>Що робить?</a:t>
                      </a:r>
                    </a:p>
                    <a:p>
                      <a:r>
                        <a:rPr lang="uk-UA" sz="1800" dirty="0" smtClean="0"/>
                        <a:t>Активне дієслово</a:t>
                      </a:r>
                      <a:endParaRPr lang="en-US" sz="1800" dirty="0"/>
                    </a:p>
                  </a:txBody>
                  <a:tcPr marL="91449" marR="91449" marT="45723" marB="45723"/>
                </a:tc>
                <a:tc>
                  <a:txBody>
                    <a:bodyPr/>
                    <a:lstStyle/>
                    <a:p>
                      <a:r>
                        <a:rPr lang="uk-UA" sz="1800" dirty="0" smtClean="0"/>
                        <a:t>Для чого?</a:t>
                      </a:r>
                    </a:p>
                    <a:p>
                      <a:r>
                        <a:rPr lang="uk-UA" sz="1800" dirty="0" smtClean="0"/>
                        <a:t>Об'єкт </a:t>
                      </a:r>
                      <a:endParaRPr lang="en-US" sz="1800" dirty="0"/>
                    </a:p>
                  </a:txBody>
                  <a:tcPr marL="91449" marR="91449" marT="45723" marB="45723"/>
                </a:tc>
                <a:tc>
                  <a:txBody>
                    <a:bodyPr/>
                    <a:lstStyle/>
                    <a:p>
                      <a:r>
                        <a:rPr lang="uk-UA" sz="1800" dirty="0" smtClean="0"/>
                        <a:t>Як?</a:t>
                      </a:r>
                    </a:p>
                    <a:p>
                      <a:r>
                        <a:rPr lang="uk-UA" sz="1800" dirty="0" smtClean="0"/>
                        <a:t>Модальність</a:t>
                      </a:r>
                      <a:endParaRPr lang="en-US" sz="1800" dirty="0"/>
                    </a:p>
                  </a:txBody>
                  <a:tcPr marL="91449" marR="91449" marT="45723" marB="45723"/>
                </a:tc>
              </a:tr>
              <a:tr h="914472">
                <a:tc>
                  <a:txBody>
                    <a:bodyPr/>
                    <a:lstStyle/>
                    <a:p>
                      <a:r>
                        <a:rPr lang="uk-UA" sz="1800" kern="1200" dirty="0" smtClean="0">
                          <a:solidFill>
                            <a:schemeClr val="dk1"/>
                          </a:solidFill>
                          <a:effectLst/>
                          <a:latin typeface="+mn-lt"/>
                          <a:ea typeface="+mn-ea"/>
                          <a:cs typeface="+mn-cs"/>
                        </a:rPr>
                        <a:t>буде здатен</a:t>
                      </a:r>
                      <a:endParaRPr lang="en-US" sz="1800" dirty="0"/>
                    </a:p>
                  </a:txBody>
                  <a:tcPr marL="91449" marR="91449" marT="45723" marB="45723"/>
                </a:tc>
                <a:tc>
                  <a:txBody>
                    <a:bodyPr/>
                    <a:lstStyle/>
                    <a:p>
                      <a:r>
                        <a:rPr lang="ru-RU" sz="1800" kern="1200" dirty="0" err="1" smtClean="0">
                          <a:solidFill>
                            <a:schemeClr val="dk1"/>
                          </a:solidFill>
                          <a:effectLst/>
                          <a:latin typeface="+mn-lt"/>
                          <a:ea typeface="+mn-ea"/>
                          <a:cs typeface="+mn-cs"/>
                        </a:rPr>
                        <a:t>планувати</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виконувати</a:t>
                      </a:r>
                      <a:endParaRPr lang="uk-UA" sz="1800" noProof="0" dirty="0"/>
                    </a:p>
                  </a:txBody>
                  <a:tcPr marL="91449" marR="91449" marT="45723" marB="45723"/>
                </a:tc>
                <a:tc>
                  <a:txBody>
                    <a:bodyPr/>
                    <a:lstStyle/>
                    <a:p>
                      <a:r>
                        <a:rPr lang="ru-RU" sz="1800" kern="1200" dirty="0" err="1" smtClean="0">
                          <a:solidFill>
                            <a:schemeClr val="dk1"/>
                          </a:solidFill>
                          <a:effectLst/>
                          <a:latin typeface="+mn-lt"/>
                          <a:ea typeface="+mn-ea"/>
                          <a:cs typeface="+mn-cs"/>
                        </a:rPr>
                        <a:t>науковий</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або</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промисловий</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дослідницький</a:t>
                      </a:r>
                      <a:r>
                        <a:rPr lang="ru-RU" sz="1800" kern="1200" dirty="0" smtClean="0">
                          <a:solidFill>
                            <a:schemeClr val="dk1"/>
                          </a:solidFill>
                          <a:effectLst/>
                          <a:latin typeface="+mn-lt"/>
                          <a:ea typeface="+mn-ea"/>
                          <a:cs typeface="+mn-cs"/>
                        </a:rPr>
                        <a:t> проект</a:t>
                      </a:r>
                      <a:endParaRPr lang="uk-UA" sz="1800" noProof="0" dirty="0"/>
                    </a:p>
                  </a:txBody>
                  <a:tcPr marL="91449" marR="91449" marT="45723" marB="45723"/>
                </a:tc>
                <a:tc>
                  <a:txBody>
                    <a:bodyPr/>
                    <a:lstStyle/>
                    <a:p>
                      <a:endParaRPr lang="en-US" sz="1800" dirty="0"/>
                    </a:p>
                  </a:txBody>
                  <a:tcPr marL="91449" marR="91449" marT="45723" marB="45723"/>
                </a:tc>
              </a:tr>
            </a:tbl>
          </a:graphicData>
        </a:graphic>
      </p:graphicFrame>
    </p:spTree>
    <p:extLst>
      <p:ext uri="{BB962C8B-B14F-4D97-AF65-F5344CB8AC3E}">
        <p14:creationId xmlns="" xmlns:p14="http://schemas.microsoft.com/office/powerpoint/2010/main" val="2428078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36</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2014338"/>
            <a:ext cx="8262937" cy="830997"/>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здатен ефективно працювати в якості члена команди</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7" name="Таблица 16"/>
          <p:cNvGraphicFramePr>
            <a:graphicFrameLocks noGrp="1"/>
          </p:cNvGraphicFramePr>
          <p:nvPr>
            <p:extLst>
              <p:ext uri="{D42A27DB-BD31-4B8C-83A1-F6EECF244321}">
                <p14:modId xmlns="" xmlns:p14="http://schemas.microsoft.com/office/powerpoint/2010/main" val="3588074360"/>
              </p:ext>
            </p:extLst>
          </p:nvPr>
        </p:nvGraphicFramePr>
        <p:xfrm>
          <a:off x="439738" y="3498170"/>
          <a:ext cx="8386762" cy="1465968"/>
        </p:xfrm>
        <a:graphic>
          <a:graphicData uri="http://schemas.openxmlformats.org/drawingml/2006/table">
            <a:tbl>
              <a:tblPr firstRow="1" bandRow="1">
                <a:tableStyleId>{5C22544A-7EE6-4342-B048-85BDC9FD1C3A}</a:tableStyleId>
              </a:tblPr>
              <a:tblGrid>
                <a:gridCol w="1028797"/>
                <a:gridCol w="2433074"/>
                <a:gridCol w="2724408"/>
                <a:gridCol w="2200483"/>
              </a:tblGrid>
              <a:tr h="825882">
                <a:tc>
                  <a:txBody>
                    <a:bodyPr/>
                    <a:lstStyle/>
                    <a:p>
                      <a:r>
                        <a:rPr lang="uk-UA" sz="1800" dirty="0" smtClean="0"/>
                        <a:t>Студент</a:t>
                      </a:r>
                    </a:p>
                    <a:p>
                      <a:r>
                        <a:rPr lang="uk-UA" sz="1800" dirty="0" smtClean="0"/>
                        <a:t>Суб'єкт </a:t>
                      </a:r>
                      <a:endParaRPr lang="en-US" sz="1800" dirty="0"/>
                    </a:p>
                  </a:txBody>
                  <a:tcPr marL="91449" marR="91449" marT="45723" marB="45723"/>
                </a:tc>
                <a:tc>
                  <a:txBody>
                    <a:bodyPr/>
                    <a:lstStyle/>
                    <a:p>
                      <a:r>
                        <a:rPr lang="uk-UA" sz="1800" dirty="0" smtClean="0"/>
                        <a:t>Що робить?</a:t>
                      </a:r>
                    </a:p>
                    <a:p>
                      <a:r>
                        <a:rPr lang="uk-UA" sz="1800" dirty="0" smtClean="0"/>
                        <a:t>Активне дієслово</a:t>
                      </a:r>
                      <a:endParaRPr lang="en-US" sz="1800" dirty="0"/>
                    </a:p>
                  </a:txBody>
                  <a:tcPr marL="91449" marR="91449" marT="45723" marB="45723"/>
                </a:tc>
                <a:tc>
                  <a:txBody>
                    <a:bodyPr/>
                    <a:lstStyle/>
                    <a:p>
                      <a:r>
                        <a:rPr lang="uk-UA" sz="1800" dirty="0" smtClean="0"/>
                        <a:t>Для чого?</a:t>
                      </a:r>
                    </a:p>
                    <a:p>
                      <a:r>
                        <a:rPr lang="uk-UA" sz="1800" dirty="0" smtClean="0"/>
                        <a:t>Об'єкт </a:t>
                      </a:r>
                      <a:endParaRPr lang="en-US" sz="1800" dirty="0"/>
                    </a:p>
                  </a:txBody>
                  <a:tcPr marL="91449" marR="91449" marT="45723" marB="45723"/>
                </a:tc>
                <a:tc>
                  <a:txBody>
                    <a:bodyPr/>
                    <a:lstStyle/>
                    <a:p>
                      <a:r>
                        <a:rPr lang="uk-UA" sz="1800" dirty="0" smtClean="0"/>
                        <a:t>Як?</a:t>
                      </a:r>
                    </a:p>
                    <a:p>
                      <a:r>
                        <a:rPr lang="uk-UA" sz="1800" dirty="0" smtClean="0"/>
                        <a:t>Модальність</a:t>
                      </a:r>
                      <a:endParaRPr lang="en-US" sz="1800" dirty="0"/>
                    </a:p>
                  </a:txBody>
                  <a:tcPr marL="91449" marR="91449" marT="45723" marB="45723"/>
                </a:tc>
              </a:tr>
              <a:tr h="399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буде здатен</a:t>
                      </a:r>
                      <a:endParaRPr lang="en-US" sz="1800" dirty="0" smtClean="0"/>
                    </a:p>
                  </a:txBody>
                  <a:tcPr marL="91449" marR="91449" marT="45723" marB="45723"/>
                </a:tc>
                <a:tc>
                  <a:txBody>
                    <a:bodyPr/>
                    <a:lstStyle/>
                    <a:p>
                      <a:r>
                        <a:rPr lang="ru-RU" sz="1800" kern="1200" dirty="0" err="1" smtClean="0">
                          <a:solidFill>
                            <a:schemeClr val="dk1"/>
                          </a:solidFill>
                          <a:effectLst/>
                          <a:latin typeface="+mn-lt"/>
                          <a:ea typeface="+mn-ea"/>
                          <a:cs typeface="+mn-cs"/>
                        </a:rPr>
                        <a:t>працювати</a:t>
                      </a:r>
                      <a:endParaRPr lang="en-US" sz="1800" dirty="0"/>
                    </a:p>
                  </a:txBody>
                  <a:tcPr marL="91449" marR="91449" marT="45723" marB="45723"/>
                </a:tc>
                <a:tc>
                  <a:txBody>
                    <a:bodyPr/>
                    <a:lstStyle/>
                    <a:p>
                      <a:r>
                        <a:rPr lang="ru-RU" sz="1800" kern="1200" dirty="0" smtClean="0">
                          <a:solidFill>
                            <a:schemeClr val="dk1"/>
                          </a:solidFill>
                          <a:effectLst/>
                          <a:latin typeface="+mn-lt"/>
                          <a:ea typeface="+mn-ea"/>
                          <a:cs typeface="+mn-cs"/>
                        </a:rPr>
                        <a:t>член </a:t>
                      </a:r>
                      <a:r>
                        <a:rPr lang="ru-RU" sz="1800" kern="1200" dirty="0" err="1" smtClean="0">
                          <a:solidFill>
                            <a:schemeClr val="dk1"/>
                          </a:solidFill>
                          <a:effectLst/>
                          <a:latin typeface="+mn-lt"/>
                          <a:ea typeface="+mn-ea"/>
                          <a:cs typeface="+mn-cs"/>
                        </a:rPr>
                        <a:t>команди</a:t>
                      </a:r>
                      <a:endParaRPr lang="en-US" sz="1800" dirty="0"/>
                    </a:p>
                  </a:txBody>
                  <a:tcPr marL="91449" marR="91449" marT="45723" marB="45723"/>
                </a:tc>
                <a:tc>
                  <a:txBody>
                    <a:bodyPr/>
                    <a:lstStyle/>
                    <a:p>
                      <a:r>
                        <a:rPr lang="ru-RU" sz="1800" kern="1200" dirty="0" err="1" smtClean="0">
                          <a:solidFill>
                            <a:schemeClr val="dk1"/>
                          </a:solidFill>
                          <a:effectLst/>
                          <a:latin typeface="+mn-lt"/>
                          <a:ea typeface="+mn-ea"/>
                          <a:cs typeface="+mn-cs"/>
                        </a:rPr>
                        <a:t>ефективно</a:t>
                      </a:r>
                      <a:endParaRPr lang="en-US" sz="1800" dirty="0"/>
                    </a:p>
                  </a:txBody>
                  <a:tcPr marL="91449" marR="91449" marT="45723" marB="45723"/>
                </a:tc>
              </a:tr>
            </a:tbl>
          </a:graphicData>
        </a:graphic>
      </p:graphicFrame>
    </p:spTree>
    <p:extLst>
      <p:ext uri="{BB962C8B-B14F-4D97-AF65-F5344CB8AC3E}">
        <p14:creationId xmlns="" xmlns:p14="http://schemas.microsoft.com/office/powerpoint/2010/main" val="1420951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37</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2014338"/>
            <a:ext cx="8262937" cy="1200329"/>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здатен </a:t>
            </a:r>
            <a:r>
              <a:rPr lang="uk-UA" sz="2400" dirty="0" smtClean="0">
                <a:latin typeface="Times New Roman" panose="02020603050405020304" pitchFamily="18" charset="0"/>
                <a:cs typeface="Times New Roman" panose="02020603050405020304" pitchFamily="18" charset="0"/>
              </a:rPr>
              <a:t>готувати праці із якісним викладом змісту робіт, які подаються до друку, робити доповіді на професійному рівні</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7" name="Таблица 16"/>
          <p:cNvGraphicFramePr>
            <a:graphicFrameLocks noGrp="1"/>
          </p:cNvGraphicFramePr>
          <p:nvPr>
            <p:extLst>
              <p:ext uri="{D42A27DB-BD31-4B8C-83A1-F6EECF244321}">
                <p14:modId xmlns="" xmlns:p14="http://schemas.microsoft.com/office/powerpoint/2010/main" val="783526440"/>
              </p:ext>
            </p:extLst>
          </p:nvPr>
        </p:nvGraphicFramePr>
        <p:xfrm>
          <a:off x="441325" y="4151313"/>
          <a:ext cx="8386762" cy="1465968"/>
        </p:xfrm>
        <a:graphic>
          <a:graphicData uri="http://schemas.openxmlformats.org/drawingml/2006/table">
            <a:tbl>
              <a:tblPr firstRow="1" bandRow="1">
                <a:tableStyleId>{5C22544A-7EE6-4342-B048-85BDC9FD1C3A}</a:tableStyleId>
              </a:tblPr>
              <a:tblGrid>
                <a:gridCol w="1028797"/>
                <a:gridCol w="2433074"/>
                <a:gridCol w="2076690"/>
                <a:gridCol w="2848201"/>
              </a:tblGrid>
              <a:tr h="825882">
                <a:tc>
                  <a:txBody>
                    <a:bodyPr/>
                    <a:lstStyle/>
                    <a:p>
                      <a:r>
                        <a:rPr lang="uk-UA" sz="1800" dirty="0" smtClean="0"/>
                        <a:t>Студент</a:t>
                      </a:r>
                    </a:p>
                    <a:p>
                      <a:r>
                        <a:rPr lang="uk-UA" sz="1800" dirty="0" smtClean="0"/>
                        <a:t>Суб'єкт </a:t>
                      </a:r>
                      <a:endParaRPr lang="en-US" sz="1800" dirty="0"/>
                    </a:p>
                  </a:txBody>
                  <a:tcPr marL="91449" marR="91449" marT="45723" marB="45723"/>
                </a:tc>
                <a:tc>
                  <a:txBody>
                    <a:bodyPr/>
                    <a:lstStyle/>
                    <a:p>
                      <a:r>
                        <a:rPr lang="uk-UA" sz="1800" dirty="0" smtClean="0"/>
                        <a:t>Що робить?</a:t>
                      </a:r>
                    </a:p>
                    <a:p>
                      <a:r>
                        <a:rPr lang="uk-UA" sz="1800" dirty="0" smtClean="0"/>
                        <a:t>Активне дієслово</a:t>
                      </a:r>
                      <a:endParaRPr lang="en-US" sz="1800" dirty="0"/>
                    </a:p>
                  </a:txBody>
                  <a:tcPr marL="91449" marR="91449" marT="45723" marB="45723"/>
                </a:tc>
                <a:tc>
                  <a:txBody>
                    <a:bodyPr/>
                    <a:lstStyle/>
                    <a:p>
                      <a:r>
                        <a:rPr lang="uk-UA" sz="1800" dirty="0" smtClean="0"/>
                        <a:t>Для чого?</a:t>
                      </a:r>
                    </a:p>
                    <a:p>
                      <a:r>
                        <a:rPr lang="uk-UA" sz="1800" dirty="0" smtClean="0"/>
                        <a:t>Об'єкт </a:t>
                      </a:r>
                      <a:endParaRPr lang="en-US" sz="1800" dirty="0"/>
                    </a:p>
                  </a:txBody>
                  <a:tcPr marL="91449" marR="91449" marT="45723" marB="45723"/>
                </a:tc>
                <a:tc>
                  <a:txBody>
                    <a:bodyPr/>
                    <a:lstStyle/>
                    <a:p>
                      <a:r>
                        <a:rPr lang="uk-UA" sz="1800" dirty="0" smtClean="0"/>
                        <a:t>Як?</a:t>
                      </a:r>
                    </a:p>
                    <a:p>
                      <a:r>
                        <a:rPr lang="uk-UA" sz="1800" dirty="0" smtClean="0"/>
                        <a:t>Модальність</a:t>
                      </a:r>
                      <a:endParaRPr lang="en-US" sz="1800" dirty="0"/>
                    </a:p>
                  </a:txBody>
                  <a:tcPr marL="91449" marR="91449" marT="45723" marB="45723"/>
                </a:tc>
              </a:tr>
              <a:tr h="400081">
                <a:tc>
                  <a:txBody>
                    <a:bodyPr/>
                    <a:lstStyle/>
                    <a:p>
                      <a:r>
                        <a:rPr lang="uk-UA" sz="1800" kern="1200" dirty="0" smtClean="0">
                          <a:solidFill>
                            <a:schemeClr val="dk1"/>
                          </a:solidFill>
                          <a:effectLst/>
                          <a:latin typeface="+mn-lt"/>
                          <a:ea typeface="+mn-ea"/>
                          <a:cs typeface="+mn-cs"/>
                        </a:rPr>
                        <a:t>буде здатен</a:t>
                      </a:r>
                      <a:endParaRPr lang="en-US" sz="1800" dirty="0"/>
                    </a:p>
                  </a:txBody>
                  <a:tcPr marL="91449" marR="91449" marT="45723" marB="45723"/>
                </a:tc>
                <a:tc>
                  <a:txBody>
                    <a:bodyPr/>
                    <a:lstStyle/>
                    <a:p>
                      <a:r>
                        <a:rPr lang="uk-UA" sz="1800" kern="1200" dirty="0" smtClean="0">
                          <a:solidFill>
                            <a:schemeClr val="dk1"/>
                          </a:solidFill>
                          <a:effectLst/>
                          <a:latin typeface="+mn-lt"/>
                          <a:ea typeface="+mn-ea"/>
                          <a:cs typeface="+mn-cs"/>
                        </a:rPr>
                        <a:t>готувати (писати</a:t>
                      </a:r>
                      <a:r>
                        <a:rPr lang="uk-UA" sz="1800" kern="1200" dirty="0" smtClean="0">
                          <a:solidFill>
                            <a:schemeClr val="dk1"/>
                          </a:solidFill>
                          <a:effectLst/>
                          <a:latin typeface="+mn-lt"/>
                          <a:ea typeface="+mn-ea"/>
                          <a:cs typeface="+mn-cs"/>
                        </a:rPr>
                        <a:t>), презентувати</a:t>
                      </a:r>
                      <a:endParaRPr lang="uk-UA" sz="1800" noProof="0" dirty="0"/>
                    </a:p>
                  </a:txBody>
                  <a:tcPr marL="91449" marR="91449" marT="45723" marB="45723"/>
                </a:tc>
                <a:tc>
                  <a:txBody>
                    <a:bodyPr/>
                    <a:lstStyle/>
                    <a:p>
                      <a:r>
                        <a:rPr lang="uk-UA" sz="1800" kern="1200" dirty="0" smtClean="0">
                          <a:solidFill>
                            <a:schemeClr val="dk1"/>
                          </a:solidFill>
                          <a:effectLst/>
                          <a:latin typeface="+mn-lt"/>
                          <a:ea typeface="+mn-ea"/>
                          <a:cs typeface="+mn-cs"/>
                        </a:rPr>
                        <a:t>праці, доповіді</a:t>
                      </a:r>
                      <a:endParaRPr lang="uk-UA" sz="1800" noProof="0" dirty="0"/>
                    </a:p>
                  </a:txBody>
                  <a:tcPr marL="91449" marR="91449" marT="45723" marB="45723"/>
                </a:tc>
                <a:tc>
                  <a:txBody>
                    <a:bodyPr/>
                    <a:lstStyle/>
                    <a:p>
                      <a:r>
                        <a:rPr lang="uk-UA" sz="1800" dirty="0" smtClean="0"/>
                        <a:t>професійний </a:t>
                      </a:r>
                      <a:r>
                        <a:rPr lang="uk-UA" sz="1800" dirty="0" smtClean="0"/>
                        <a:t>рівень, із якісним викладом змісту</a:t>
                      </a:r>
                      <a:endParaRPr lang="en-US" sz="1800" dirty="0"/>
                    </a:p>
                  </a:txBody>
                  <a:tcPr marL="91449" marR="91449" marT="45723" marB="45723"/>
                </a:tc>
              </a:tr>
            </a:tbl>
          </a:graphicData>
        </a:graphic>
      </p:graphicFrame>
    </p:spTree>
    <p:extLst>
      <p:ext uri="{BB962C8B-B14F-4D97-AF65-F5344CB8AC3E}">
        <p14:creationId xmlns="" xmlns:p14="http://schemas.microsoft.com/office/powerpoint/2010/main" val="1719574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38</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2014338"/>
            <a:ext cx="8262937" cy="830997"/>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здатен готувати та проводити семінари на професійному рівні</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7" name="Таблица 16"/>
          <p:cNvGraphicFramePr>
            <a:graphicFrameLocks noGrp="1"/>
          </p:cNvGraphicFramePr>
          <p:nvPr>
            <p:extLst>
              <p:ext uri="{D42A27DB-BD31-4B8C-83A1-F6EECF244321}">
                <p14:modId xmlns="" xmlns:p14="http://schemas.microsoft.com/office/powerpoint/2010/main" val="2288197807"/>
              </p:ext>
            </p:extLst>
          </p:nvPr>
        </p:nvGraphicFramePr>
        <p:xfrm>
          <a:off x="441325" y="3773942"/>
          <a:ext cx="8386762" cy="1465968"/>
        </p:xfrm>
        <a:graphic>
          <a:graphicData uri="http://schemas.openxmlformats.org/drawingml/2006/table">
            <a:tbl>
              <a:tblPr firstRow="1" bandRow="1">
                <a:tableStyleId>{5C22544A-7EE6-4342-B048-85BDC9FD1C3A}</a:tableStyleId>
              </a:tblPr>
              <a:tblGrid>
                <a:gridCol w="1028797"/>
                <a:gridCol w="2433074"/>
                <a:gridCol w="2381490"/>
                <a:gridCol w="2543401"/>
              </a:tblGrid>
              <a:tr h="825882">
                <a:tc>
                  <a:txBody>
                    <a:bodyPr/>
                    <a:lstStyle/>
                    <a:p>
                      <a:r>
                        <a:rPr lang="uk-UA" sz="1800" dirty="0" smtClean="0"/>
                        <a:t>Студент</a:t>
                      </a:r>
                    </a:p>
                    <a:p>
                      <a:r>
                        <a:rPr lang="uk-UA" sz="1800" dirty="0" smtClean="0"/>
                        <a:t>Суб'єкт </a:t>
                      </a:r>
                      <a:endParaRPr lang="en-US" sz="1800" dirty="0"/>
                    </a:p>
                  </a:txBody>
                  <a:tcPr marL="91449" marR="91449" marT="45723" marB="45723"/>
                </a:tc>
                <a:tc>
                  <a:txBody>
                    <a:bodyPr/>
                    <a:lstStyle/>
                    <a:p>
                      <a:r>
                        <a:rPr lang="uk-UA" sz="1800" dirty="0" smtClean="0"/>
                        <a:t>Що робить?</a:t>
                      </a:r>
                    </a:p>
                    <a:p>
                      <a:r>
                        <a:rPr lang="uk-UA" sz="1800" dirty="0" smtClean="0"/>
                        <a:t>Активне дієслово</a:t>
                      </a:r>
                      <a:endParaRPr lang="en-US" sz="1800" dirty="0"/>
                    </a:p>
                  </a:txBody>
                  <a:tcPr marL="91449" marR="91449" marT="45723" marB="45723"/>
                </a:tc>
                <a:tc>
                  <a:txBody>
                    <a:bodyPr/>
                    <a:lstStyle/>
                    <a:p>
                      <a:r>
                        <a:rPr lang="uk-UA" sz="1800" dirty="0" smtClean="0"/>
                        <a:t>Для чого?</a:t>
                      </a:r>
                    </a:p>
                    <a:p>
                      <a:r>
                        <a:rPr lang="uk-UA" sz="1800" dirty="0" smtClean="0"/>
                        <a:t>Об'єкт </a:t>
                      </a:r>
                      <a:endParaRPr lang="en-US" sz="1800" dirty="0"/>
                    </a:p>
                  </a:txBody>
                  <a:tcPr marL="91449" marR="91449" marT="45723" marB="45723"/>
                </a:tc>
                <a:tc>
                  <a:txBody>
                    <a:bodyPr/>
                    <a:lstStyle/>
                    <a:p>
                      <a:r>
                        <a:rPr lang="uk-UA" sz="1800" dirty="0" smtClean="0"/>
                        <a:t>Як?</a:t>
                      </a:r>
                    </a:p>
                    <a:p>
                      <a:r>
                        <a:rPr lang="uk-UA" sz="1800" dirty="0" smtClean="0"/>
                        <a:t>Модальність</a:t>
                      </a:r>
                      <a:endParaRPr lang="en-US" sz="1800" dirty="0"/>
                    </a:p>
                  </a:txBody>
                  <a:tcPr marL="91449" marR="91449" marT="45723" marB="45723"/>
                </a:tc>
              </a:tr>
              <a:tr h="365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буде здатен</a:t>
                      </a:r>
                      <a:endParaRPr lang="en-US" sz="1800" dirty="0" smtClean="0"/>
                    </a:p>
                  </a:txBody>
                  <a:tcPr marL="91449" marR="91449" marT="45723" marB="45723"/>
                </a:tc>
                <a:tc>
                  <a:txBody>
                    <a:bodyPr/>
                    <a:lstStyle/>
                    <a:p>
                      <a:r>
                        <a:rPr lang="ru-RU" sz="1800" kern="1200" dirty="0" err="1" smtClean="0">
                          <a:solidFill>
                            <a:schemeClr val="dk1"/>
                          </a:solidFill>
                          <a:effectLst/>
                          <a:latin typeface="+mn-lt"/>
                          <a:ea typeface="+mn-ea"/>
                          <a:cs typeface="+mn-cs"/>
                        </a:rPr>
                        <a:t>готувати</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проводити</a:t>
                      </a:r>
                      <a:endParaRPr lang="uk-UA" sz="1800" noProof="0" dirty="0"/>
                    </a:p>
                  </a:txBody>
                  <a:tcPr marL="91449" marR="91449" marT="45723" marB="45723"/>
                </a:tc>
                <a:tc>
                  <a:txBody>
                    <a:bodyPr/>
                    <a:lstStyle/>
                    <a:p>
                      <a:r>
                        <a:rPr lang="uk-UA" sz="1800" noProof="0" dirty="0" smtClean="0"/>
                        <a:t>семінари</a:t>
                      </a:r>
                      <a:endParaRPr lang="uk-UA" sz="1800" noProof="0" dirty="0"/>
                    </a:p>
                  </a:txBody>
                  <a:tcPr marL="91449" marR="91449" marT="45723" marB="45723"/>
                </a:tc>
                <a:tc>
                  <a:txBody>
                    <a:bodyPr/>
                    <a:lstStyle/>
                    <a:p>
                      <a:r>
                        <a:rPr lang="uk-UA" sz="1800" dirty="0" smtClean="0"/>
                        <a:t>професійний рівень</a:t>
                      </a:r>
                      <a:endParaRPr lang="en-US" sz="1800" dirty="0"/>
                    </a:p>
                  </a:txBody>
                  <a:tcPr marL="91449" marR="91449" marT="45723" marB="45723"/>
                </a:tc>
              </a:tr>
            </a:tbl>
          </a:graphicData>
        </a:graphic>
      </p:graphicFrame>
    </p:spTree>
    <p:extLst>
      <p:ext uri="{BB962C8B-B14F-4D97-AF65-F5344CB8AC3E}">
        <p14:creationId xmlns="" xmlns:p14="http://schemas.microsoft.com/office/powerpoint/2010/main" val="1639982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39</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2014338"/>
            <a:ext cx="8262937" cy="830997"/>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здатен здійснювати незалежне та ефективне управління часом</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7" name="Таблица 16"/>
          <p:cNvGraphicFramePr>
            <a:graphicFrameLocks noGrp="1"/>
          </p:cNvGraphicFramePr>
          <p:nvPr>
            <p:extLst>
              <p:ext uri="{D42A27DB-BD31-4B8C-83A1-F6EECF244321}">
                <p14:modId xmlns="" xmlns:p14="http://schemas.microsoft.com/office/powerpoint/2010/main" val="690928177"/>
              </p:ext>
            </p:extLst>
          </p:nvPr>
        </p:nvGraphicFramePr>
        <p:xfrm>
          <a:off x="441325" y="3744913"/>
          <a:ext cx="8386762" cy="1545759"/>
        </p:xfrm>
        <a:graphic>
          <a:graphicData uri="http://schemas.openxmlformats.org/drawingml/2006/table">
            <a:tbl>
              <a:tblPr firstRow="1" bandRow="1">
                <a:tableStyleId>{5C22544A-7EE6-4342-B048-85BDC9FD1C3A}</a:tableStyleId>
              </a:tblPr>
              <a:tblGrid>
                <a:gridCol w="1028797"/>
                <a:gridCol w="2433074"/>
                <a:gridCol w="2724408"/>
                <a:gridCol w="2200483"/>
              </a:tblGrid>
              <a:tr h="825882">
                <a:tc>
                  <a:txBody>
                    <a:bodyPr/>
                    <a:lstStyle/>
                    <a:p>
                      <a:r>
                        <a:rPr lang="uk-UA" sz="1800" dirty="0" smtClean="0"/>
                        <a:t>Студент</a:t>
                      </a:r>
                    </a:p>
                    <a:p>
                      <a:r>
                        <a:rPr lang="uk-UA" sz="1800" dirty="0" smtClean="0"/>
                        <a:t>Суб'єкт </a:t>
                      </a:r>
                      <a:endParaRPr lang="en-US" sz="1800" dirty="0"/>
                    </a:p>
                  </a:txBody>
                  <a:tcPr marL="91449" marR="91449" marT="45723" marB="45723"/>
                </a:tc>
                <a:tc>
                  <a:txBody>
                    <a:bodyPr/>
                    <a:lstStyle/>
                    <a:p>
                      <a:r>
                        <a:rPr lang="uk-UA" sz="1800" dirty="0" smtClean="0"/>
                        <a:t>Що робить?</a:t>
                      </a:r>
                    </a:p>
                    <a:p>
                      <a:r>
                        <a:rPr lang="uk-UA" sz="1800" dirty="0" smtClean="0"/>
                        <a:t>Активне дієслово</a:t>
                      </a:r>
                      <a:endParaRPr lang="en-US" sz="1800" dirty="0"/>
                    </a:p>
                  </a:txBody>
                  <a:tcPr marL="91449" marR="91449" marT="45723" marB="45723"/>
                </a:tc>
                <a:tc>
                  <a:txBody>
                    <a:bodyPr/>
                    <a:lstStyle/>
                    <a:p>
                      <a:r>
                        <a:rPr lang="uk-UA" sz="1800" dirty="0" smtClean="0"/>
                        <a:t>Для чого?</a:t>
                      </a:r>
                    </a:p>
                    <a:p>
                      <a:r>
                        <a:rPr lang="uk-UA" sz="1800" dirty="0" smtClean="0"/>
                        <a:t>Об'єкт </a:t>
                      </a:r>
                      <a:endParaRPr lang="en-US" sz="1800" dirty="0"/>
                    </a:p>
                  </a:txBody>
                  <a:tcPr marL="91449" marR="91449" marT="45723" marB="45723"/>
                </a:tc>
                <a:tc>
                  <a:txBody>
                    <a:bodyPr/>
                    <a:lstStyle/>
                    <a:p>
                      <a:r>
                        <a:rPr lang="uk-UA" sz="1800" dirty="0" smtClean="0"/>
                        <a:t>Як?</a:t>
                      </a:r>
                    </a:p>
                    <a:p>
                      <a:r>
                        <a:rPr lang="uk-UA" sz="1800" dirty="0" smtClean="0"/>
                        <a:t>Модальність</a:t>
                      </a:r>
                      <a:endParaRPr lang="en-US" sz="1800" dirty="0"/>
                    </a:p>
                  </a:txBody>
                  <a:tcPr marL="91449" marR="91449" marT="45723" marB="45723"/>
                </a:tc>
              </a:tr>
              <a:tr h="719877">
                <a:tc>
                  <a:txBody>
                    <a:bodyPr/>
                    <a:lstStyle/>
                    <a:p>
                      <a:r>
                        <a:rPr lang="uk-UA" sz="1800" kern="1200" dirty="0" smtClean="0">
                          <a:solidFill>
                            <a:schemeClr val="dk1"/>
                          </a:solidFill>
                          <a:effectLst/>
                          <a:latin typeface="+mn-lt"/>
                          <a:ea typeface="+mn-ea"/>
                          <a:cs typeface="+mn-cs"/>
                        </a:rPr>
                        <a:t>буде здатен</a:t>
                      </a:r>
                      <a:endParaRPr lang="en-US" sz="1800" dirty="0"/>
                    </a:p>
                  </a:txBody>
                  <a:tcPr marL="91449" marR="91449" marT="45723" marB="45723"/>
                </a:tc>
                <a:tc>
                  <a:txBody>
                    <a:bodyPr/>
                    <a:lstStyle/>
                    <a:p>
                      <a:r>
                        <a:rPr lang="ru-RU" sz="1800" kern="1200" dirty="0" err="1" smtClean="0">
                          <a:solidFill>
                            <a:schemeClr val="dk1"/>
                          </a:solidFill>
                          <a:effectLst/>
                          <a:latin typeface="+mn-lt"/>
                          <a:ea typeface="+mn-ea"/>
                          <a:cs typeface="+mn-cs"/>
                        </a:rPr>
                        <a:t>здійснювати</a:t>
                      </a:r>
                      <a:endParaRPr lang="uk-UA" sz="1800" noProof="0" dirty="0"/>
                    </a:p>
                  </a:txBody>
                  <a:tcPr marL="91449" marR="91449" marT="45723" marB="45723"/>
                </a:tc>
                <a:tc>
                  <a:txBody>
                    <a:bodyPr/>
                    <a:lstStyle/>
                    <a:p>
                      <a:r>
                        <a:rPr lang="uk-UA" sz="1800" noProof="0" dirty="0" smtClean="0"/>
                        <a:t>управління часом</a:t>
                      </a:r>
                      <a:endParaRPr lang="uk-UA" sz="1800" noProof="0" dirty="0"/>
                    </a:p>
                  </a:txBody>
                  <a:tcPr marL="91449" marR="91449" marT="45723" marB="45723"/>
                </a:tc>
                <a:tc>
                  <a:txBody>
                    <a:bodyPr/>
                    <a:lstStyle/>
                    <a:p>
                      <a:r>
                        <a:rPr lang="ru-RU" sz="1800" kern="1200" dirty="0" err="1" smtClean="0">
                          <a:solidFill>
                            <a:schemeClr val="dk1"/>
                          </a:solidFill>
                          <a:effectLst/>
                          <a:latin typeface="+mn-lt"/>
                          <a:ea typeface="+mn-ea"/>
                          <a:cs typeface="+mn-cs"/>
                        </a:rPr>
                        <a:t>незалежно</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ефективно</a:t>
                      </a:r>
                      <a:endParaRPr lang="en-US" sz="1800" dirty="0"/>
                    </a:p>
                  </a:txBody>
                  <a:tcPr marL="91449" marR="91449" marT="45723" marB="45723"/>
                </a:tc>
              </a:tr>
            </a:tbl>
          </a:graphicData>
        </a:graphic>
      </p:graphicFrame>
    </p:spTree>
    <p:extLst>
      <p:ext uri="{BB962C8B-B14F-4D97-AF65-F5344CB8AC3E}">
        <p14:creationId xmlns="" xmlns:p14="http://schemas.microsoft.com/office/powerpoint/2010/main" val="1181776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09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err="1" smtClean="0">
                <a:solidFill>
                  <a:srgbClr val="00A1E4"/>
                </a:solidFill>
                <a:latin typeface="HeliosExt"/>
              </a:rPr>
              <a:t>Студентоцентроване</a:t>
            </a:r>
            <a:r>
              <a:rPr lang="uk-UA" altLang="uk-UA" b="1" baseline="30000" dirty="0" smtClean="0">
                <a:solidFill>
                  <a:srgbClr val="00A1E4"/>
                </a:solidFill>
                <a:latin typeface="HeliosExt"/>
              </a:rPr>
              <a:t> викладання та навчання</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10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26ABB27F-1E6F-48FB-9A02-C56FBAD4C5AD}" type="slidenum">
              <a:rPr lang="uk-UA" altLang="uk-UA" sz="2000" smtClean="0">
                <a:solidFill>
                  <a:schemeClr val="bg1"/>
                </a:solidFill>
                <a:latin typeface="HeliosLight"/>
              </a:rPr>
              <a:pPr algn="l"/>
              <a:t>4</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smtClean="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2779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13217" y="1923370"/>
            <a:ext cx="7730897" cy="4431983"/>
          </a:xfrm>
          <a:prstGeom prst="rect">
            <a:avLst/>
          </a:prstGeom>
          <a:noFill/>
          <a:ln w="9525">
            <a:noFill/>
            <a:miter lim="800000"/>
            <a:headEnd/>
            <a:tailEnd/>
          </a:ln>
        </p:spPr>
        <p:txBody>
          <a:bodyPr wrap="square">
            <a:spAutoFit/>
          </a:bodyPr>
          <a:lstStyle/>
          <a:p>
            <a:pPr marL="987425" indent="-457200" algn="just" eaLnBrk="1" fontAlgn="auto" hangingPunct="1">
              <a:spcAft>
                <a:spcPts val="600"/>
              </a:spcAft>
              <a:buClr>
                <a:schemeClr val="tx1">
                  <a:shade val="95000"/>
                </a:schemeClr>
              </a:buClr>
              <a:buFont typeface="Arial" pitchFamily="34" charset="0"/>
              <a:buChar char="•"/>
              <a:defRPr/>
            </a:pPr>
            <a:r>
              <a:rPr lang="uk-UA" sz="2400" dirty="0" err="1">
                <a:latin typeface="Times New Roman" pitchFamily="18" charset="0"/>
                <a:cs typeface="Times New Roman" pitchFamily="18" charset="0"/>
              </a:rPr>
              <a:t>Студентоцентроване</a:t>
            </a:r>
            <a:r>
              <a:rPr lang="uk-UA" sz="2400" dirty="0">
                <a:latin typeface="Times New Roman" pitchFamily="18" charset="0"/>
                <a:cs typeface="Times New Roman" pitchFamily="18" charset="0"/>
              </a:rPr>
              <a:t> навчання </a:t>
            </a:r>
            <a:r>
              <a:rPr lang="en-US" sz="2400" dirty="0">
                <a:latin typeface="Times New Roman" pitchFamily="18" charset="0"/>
                <a:cs typeface="Times New Roman" pitchFamily="18" charset="0"/>
              </a:rPr>
              <a:t>(student-centered education)</a:t>
            </a:r>
            <a:r>
              <a:rPr lang="uk-UA" sz="2400" dirty="0">
                <a:latin typeface="Times New Roman" pitchFamily="18" charset="0"/>
                <a:cs typeface="Times New Roman" pitchFamily="18" charset="0"/>
              </a:rPr>
              <a:t>.</a:t>
            </a:r>
          </a:p>
          <a:p>
            <a:pPr marL="987425" indent="-457200" algn="just" eaLnBrk="1" fontAlgn="auto" hangingPunct="1">
              <a:spcBef>
                <a:spcPts val="1200"/>
              </a:spcBef>
              <a:spcAft>
                <a:spcPts val="600"/>
              </a:spcAft>
              <a:buClr>
                <a:schemeClr val="tx1">
                  <a:shade val="95000"/>
                </a:schemeClr>
              </a:buClr>
              <a:buFont typeface="Arial" pitchFamily="34" charset="0"/>
              <a:buChar char="•"/>
              <a:defRPr/>
            </a:pPr>
            <a:r>
              <a:rPr lang="uk-UA" sz="2400" dirty="0">
                <a:latin typeface="Times New Roman" pitchFamily="18" charset="0"/>
                <a:cs typeface="Times New Roman" pitchFamily="18" charset="0"/>
              </a:rPr>
              <a:t>Навчання, орієнтоване на вихід</a:t>
            </a:r>
            <a:r>
              <a:rPr lang="en-US" sz="2400" dirty="0">
                <a:latin typeface="Times New Roman" pitchFamily="18" charset="0"/>
                <a:cs typeface="Times New Roman" pitchFamily="18" charset="0"/>
              </a:rPr>
              <a:t> (output-oriented study </a:t>
            </a:r>
            <a:r>
              <a:rPr lang="en-US" sz="2400" dirty="0" err="1">
                <a:latin typeface="Times New Roman" pitchFamily="18" charset="0"/>
                <a:cs typeface="Times New Roman" pitchFamily="18" charset="0"/>
              </a:rPr>
              <a:t>programme</a:t>
            </a:r>
            <a:r>
              <a:rPr lang="en-US" sz="2400" dirty="0">
                <a:latin typeface="Times New Roman" pitchFamily="18" charset="0"/>
                <a:cs typeface="Times New Roman" pitchFamily="18" charset="0"/>
              </a:rPr>
              <a:t>)</a:t>
            </a:r>
            <a:r>
              <a:rPr lang="uk-UA" sz="2400" dirty="0">
                <a:latin typeface="Times New Roman" pitchFamily="18" charset="0"/>
                <a:cs typeface="Times New Roman" pitchFamily="18" charset="0"/>
              </a:rPr>
              <a:t>.</a:t>
            </a:r>
          </a:p>
          <a:p>
            <a:pPr marL="987425" indent="-457200" algn="just" eaLnBrk="1" fontAlgn="auto" hangingPunct="1">
              <a:spcBef>
                <a:spcPts val="1200"/>
              </a:spcBef>
              <a:spcAft>
                <a:spcPts val="600"/>
              </a:spcAft>
              <a:buClr>
                <a:schemeClr val="tx1">
                  <a:shade val="95000"/>
                </a:schemeClr>
              </a:buClr>
              <a:buFont typeface="Arial" pitchFamily="34" charset="0"/>
              <a:buChar char="•"/>
              <a:defRPr/>
            </a:pPr>
            <a:r>
              <a:rPr lang="uk-UA" sz="2400" dirty="0" err="1">
                <a:latin typeface="Times New Roman" pitchFamily="18" charset="0"/>
                <a:cs typeface="Times New Roman" pitchFamily="18" charset="0"/>
              </a:rPr>
              <a:t>Компетентнісний</a:t>
            </a:r>
            <a:r>
              <a:rPr lang="uk-UA" sz="2400" dirty="0">
                <a:latin typeface="Times New Roman" pitchFamily="18" charset="0"/>
                <a:cs typeface="Times New Roman" pitchFamily="18" charset="0"/>
              </a:rPr>
              <a:t> підхід в побудові та реалізації навчальних програм</a:t>
            </a:r>
            <a:r>
              <a:rPr lang="en-US" sz="2400" dirty="0">
                <a:latin typeface="Times New Roman" pitchFamily="18" charset="0"/>
                <a:cs typeface="Times New Roman" pitchFamily="18" charset="0"/>
              </a:rPr>
              <a:t> (competence-based approach)</a:t>
            </a:r>
            <a:r>
              <a:rPr lang="uk-UA" sz="2400" dirty="0" smtClean="0">
                <a:latin typeface="Times New Roman" pitchFamily="18" charset="0"/>
                <a:cs typeface="Times New Roman" pitchFamily="18" charset="0"/>
              </a:rPr>
              <a:t>. </a:t>
            </a:r>
            <a:r>
              <a:rPr lang="uk-UA" sz="800" dirty="0" smtClean="0">
                <a:latin typeface="Times New Roman" pitchFamily="18" charset="0"/>
                <a:cs typeface="Times New Roman" pitchFamily="18" charset="0"/>
              </a:rPr>
              <a:t> </a:t>
            </a:r>
          </a:p>
          <a:p>
            <a:pPr marL="987425" indent="-457200" algn="just" eaLnBrk="1" fontAlgn="auto" hangingPunct="1">
              <a:spcBef>
                <a:spcPts val="1200"/>
              </a:spcBef>
              <a:spcAft>
                <a:spcPts val="600"/>
              </a:spcAft>
              <a:buClr>
                <a:schemeClr val="tx1">
                  <a:shade val="95000"/>
                </a:schemeClr>
              </a:buClr>
              <a:buFont typeface="Arial" pitchFamily="34" charset="0"/>
              <a:buChar char="•"/>
              <a:defRPr/>
            </a:pPr>
            <a:r>
              <a:rPr lang="uk-UA" sz="2400" dirty="0">
                <a:latin typeface="Times New Roman" pitchFamily="18" charset="0"/>
                <a:cs typeface="Times New Roman" pitchFamily="18" charset="0"/>
              </a:rPr>
              <a:t>Навчання, орієнтоване на результати </a:t>
            </a:r>
            <a:r>
              <a:rPr lang="en-US" sz="2400" dirty="0">
                <a:latin typeface="Times New Roman" pitchFamily="18" charset="0"/>
                <a:cs typeface="Times New Roman" pitchFamily="18" charset="0"/>
              </a:rPr>
              <a:t>(result-based education)</a:t>
            </a:r>
            <a:r>
              <a:rPr lang="uk-UA" sz="2400" dirty="0" smtClean="0">
                <a:latin typeface="Times New Roman" pitchFamily="18" charset="0"/>
                <a:cs typeface="Times New Roman" pitchFamily="18" charset="0"/>
              </a:rPr>
              <a:t>.</a:t>
            </a:r>
            <a:endParaRPr lang="uk-UA" sz="2400" dirty="0">
              <a:latin typeface="Times New Roman" pitchFamily="18" charset="0"/>
              <a:cs typeface="Times New Roman" pitchFamily="18" charset="0"/>
            </a:endParaRPr>
          </a:p>
          <a:p>
            <a:pPr marL="720725" algn="just" eaLnBrk="1" fontAlgn="auto" hangingPunct="1">
              <a:spcAft>
                <a:spcPts val="0"/>
              </a:spcAft>
              <a:buClr>
                <a:schemeClr val="tx1">
                  <a:shade val="95000"/>
                </a:schemeClr>
              </a:buClr>
              <a:buFont typeface="Arial" pitchFamily="34" charset="0"/>
              <a:buChar char="•"/>
              <a:defRPr/>
            </a:pPr>
            <a:endParaRPr lang="uk-UA" sz="2000" dirty="0">
              <a:latin typeface="Times New Roman" pitchFamily="18" charset="0"/>
              <a:cs typeface="Times New Roman" pitchFamily="18" charset="0"/>
            </a:endParaRPr>
          </a:p>
          <a:p>
            <a:pPr marL="720725" algn="just" eaLnBrk="1" fontAlgn="auto" hangingPunct="1">
              <a:spcAft>
                <a:spcPts val="0"/>
              </a:spcAft>
              <a:buClr>
                <a:schemeClr val="tx1">
                  <a:shade val="95000"/>
                </a:schemeClr>
              </a:buClr>
              <a:buFont typeface="Wingdings 2" pitchFamily="18" charset="2"/>
              <a:buNone/>
              <a:defRPr/>
            </a:pPr>
            <a:endParaRPr lang="uk-UA" sz="2000" dirty="0"/>
          </a:p>
        </p:txBody>
      </p:sp>
      <p:pic>
        <p:nvPicPr>
          <p:cNvPr id="410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10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55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Приклад програмного РН</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55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8669DB1-CA23-4AEF-9E46-091D15EBEC00}" type="slidenum">
              <a:rPr lang="uk-UA" altLang="uk-UA" sz="2000" smtClean="0">
                <a:solidFill>
                  <a:schemeClr val="bg1"/>
                </a:solidFill>
                <a:latin typeface="HeliosLight"/>
              </a:rPr>
              <a:pPr algn="l"/>
              <a:t>40</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01412" y="2014338"/>
            <a:ext cx="8262937" cy="1200329"/>
          </a:xfrm>
          <a:prstGeom prst="rect">
            <a:avLst/>
          </a:prstGeom>
          <a:noFill/>
          <a:ln>
            <a:noFill/>
          </a:ln>
          <a:extLst/>
        </p:spPr>
        <p:txBody>
          <a:bodyPr>
            <a:spAutoFit/>
          </a:bodyPr>
          <a:lstStyle/>
          <a:p>
            <a:pPr algn="just" eaLnBrk="1" hangingPunct="1">
              <a:defRPr/>
            </a:pPr>
            <a:r>
              <a:rPr lang="uk-UA" sz="2400" dirty="0">
                <a:latin typeface="Times New Roman" panose="02020603050405020304" pitchFamily="18" charset="0"/>
                <a:cs typeface="Times New Roman" panose="02020603050405020304" pitchFamily="18" charset="0"/>
              </a:rPr>
              <a:t>Студент буде здатен застосовувати повний спектр умінь у галузі інформаційних технологій та </a:t>
            </a:r>
            <a:r>
              <a:rPr lang="uk-UA" sz="2400" dirty="0" smtClean="0">
                <a:latin typeface="Times New Roman" panose="02020603050405020304" pitchFamily="18" charset="0"/>
                <a:cs typeface="Times New Roman" panose="02020603050405020304" pitchFamily="18" charset="0"/>
              </a:rPr>
              <a:t>проявляти </a:t>
            </a:r>
            <a:r>
              <a:rPr lang="uk-UA" sz="2400" dirty="0">
                <a:latin typeface="Times New Roman" panose="02020603050405020304" pitchFamily="18" charset="0"/>
                <a:cs typeface="Times New Roman" panose="02020603050405020304" pitchFamily="18" charset="0"/>
              </a:rPr>
              <a:t>зрілу комп’ютерну грамотність</a:t>
            </a:r>
            <a:endParaRPr lang="ru-RU" altLang="uk-UA" sz="2400" baseline="30000" dirty="0">
              <a:latin typeface="Times New Roman" panose="02020603050405020304" pitchFamily="18" charset="0"/>
              <a:cs typeface="Times New Roman" panose="02020603050405020304" pitchFamily="18" charset="0"/>
            </a:endParaRPr>
          </a:p>
        </p:txBody>
      </p:sp>
      <p:pic>
        <p:nvPicPr>
          <p:cNvPr id="655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55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7" name="Таблица 16"/>
          <p:cNvGraphicFramePr>
            <a:graphicFrameLocks noGrp="1"/>
          </p:cNvGraphicFramePr>
          <p:nvPr>
            <p:extLst>
              <p:ext uri="{D42A27DB-BD31-4B8C-83A1-F6EECF244321}">
                <p14:modId xmlns="" xmlns:p14="http://schemas.microsoft.com/office/powerpoint/2010/main" val="1297915179"/>
              </p:ext>
            </p:extLst>
          </p:nvPr>
        </p:nvGraphicFramePr>
        <p:xfrm>
          <a:off x="441325" y="3875541"/>
          <a:ext cx="8386762" cy="1530750"/>
        </p:xfrm>
        <a:graphic>
          <a:graphicData uri="http://schemas.openxmlformats.org/drawingml/2006/table">
            <a:tbl>
              <a:tblPr firstRow="1" bandRow="1">
                <a:tableStyleId>{5C22544A-7EE6-4342-B048-85BDC9FD1C3A}</a:tableStyleId>
              </a:tblPr>
              <a:tblGrid>
                <a:gridCol w="1028797"/>
                <a:gridCol w="2433074"/>
                <a:gridCol w="2724408"/>
                <a:gridCol w="2200483"/>
              </a:tblGrid>
              <a:tr h="825882">
                <a:tc>
                  <a:txBody>
                    <a:bodyPr/>
                    <a:lstStyle/>
                    <a:p>
                      <a:r>
                        <a:rPr lang="uk-UA" sz="1800" dirty="0" smtClean="0"/>
                        <a:t>Студент</a:t>
                      </a:r>
                    </a:p>
                    <a:p>
                      <a:r>
                        <a:rPr lang="uk-UA" sz="1800" dirty="0" smtClean="0"/>
                        <a:t>Суб'єкт </a:t>
                      </a:r>
                      <a:endParaRPr lang="en-US" sz="1800" dirty="0"/>
                    </a:p>
                  </a:txBody>
                  <a:tcPr marL="91449" marR="91449" marT="45723" marB="45723"/>
                </a:tc>
                <a:tc>
                  <a:txBody>
                    <a:bodyPr/>
                    <a:lstStyle/>
                    <a:p>
                      <a:r>
                        <a:rPr lang="uk-UA" sz="1800" dirty="0" smtClean="0"/>
                        <a:t>Що робить?</a:t>
                      </a:r>
                    </a:p>
                    <a:p>
                      <a:r>
                        <a:rPr lang="uk-UA" sz="1800" dirty="0" smtClean="0"/>
                        <a:t>Активне дієслово</a:t>
                      </a:r>
                      <a:endParaRPr lang="en-US" sz="1800" dirty="0"/>
                    </a:p>
                  </a:txBody>
                  <a:tcPr marL="91449" marR="91449" marT="45723" marB="45723"/>
                </a:tc>
                <a:tc>
                  <a:txBody>
                    <a:bodyPr/>
                    <a:lstStyle/>
                    <a:p>
                      <a:r>
                        <a:rPr lang="uk-UA" sz="1800" dirty="0" smtClean="0"/>
                        <a:t>Для чого?</a:t>
                      </a:r>
                    </a:p>
                    <a:p>
                      <a:r>
                        <a:rPr lang="uk-UA" sz="1800" dirty="0" smtClean="0"/>
                        <a:t>Об'єкт </a:t>
                      </a:r>
                      <a:endParaRPr lang="en-US" sz="1800" dirty="0"/>
                    </a:p>
                  </a:txBody>
                  <a:tcPr marL="91449" marR="91449" marT="45723" marB="45723"/>
                </a:tc>
                <a:tc>
                  <a:txBody>
                    <a:bodyPr/>
                    <a:lstStyle/>
                    <a:p>
                      <a:r>
                        <a:rPr lang="uk-UA" sz="1800" dirty="0" smtClean="0"/>
                        <a:t>Як?</a:t>
                      </a:r>
                    </a:p>
                    <a:p>
                      <a:r>
                        <a:rPr lang="uk-UA" sz="1800" dirty="0" smtClean="0"/>
                        <a:t>Модальність</a:t>
                      </a:r>
                      <a:endParaRPr lang="en-US" sz="1800" dirty="0"/>
                    </a:p>
                  </a:txBody>
                  <a:tcPr marL="91449" marR="91449" marT="45723" marB="45723"/>
                </a:tc>
              </a:tr>
              <a:tr h="704868">
                <a:tc>
                  <a:txBody>
                    <a:bodyPr/>
                    <a:lstStyle/>
                    <a:p>
                      <a:r>
                        <a:rPr lang="uk-UA" sz="1800" kern="1200" dirty="0" smtClean="0">
                          <a:solidFill>
                            <a:schemeClr val="dk1"/>
                          </a:solidFill>
                          <a:effectLst/>
                          <a:latin typeface="+mn-lt"/>
                          <a:ea typeface="+mn-ea"/>
                          <a:cs typeface="+mn-cs"/>
                        </a:rPr>
                        <a:t>буде здатен</a:t>
                      </a:r>
                      <a:endParaRPr lang="en-US" sz="1800" dirty="0"/>
                    </a:p>
                  </a:txBody>
                  <a:tcPr marL="91449" marR="91449" marT="45723" marB="45723"/>
                </a:tc>
                <a:tc>
                  <a:txBody>
                    <a:bodyPr/>
                    <a:lstStyle/>
                    <a:p>
                      <a:r>
                        <a:rPr lang="ru-RU" sz="1800" kern="1200" dirty="0" err="1" smtClean="0">
                          <a:solidFill>
                            <a:schemeClr val="dk1"/>
                          </a:solidFill>
                          <a:effectLst/>
                          <a:latin typeface="+mn-lt"/>
                          <a:ea typeface="+mn-ea"/>
                          <a:cs typeface="+mn-cs"/>
                        </a:rPr>
                        <a:t>застосовувати</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проявляти</a:t>
                      </a:r>
                      <a:endParaRPr lang="uk-UA" sz="1800" noProof="0" dirty="0"/>
                    </a:p>
                  </a:txBody>
                  <a:tcPr marL="91449" marR="91449" marT="45723" marB="45723"/>
                </a:tc>
                <a:tc>
                  <a:txBody>
                    <a:bodyPr/>
                    <a:lstStyle/>
                    <a:p>
                      <a:r>
                        <a:rPr lang="ru-RU" sz="1800" kern="1200" dirty="0" err="1" smtClean="0">
                          <a:solidFill>
                            <a:schemeClr val="dk1"/>
                          </a:solidFill>
                          <a:effectLst/>
                          <a:latin typeface="+mn-lt"/>
                          <a:ea typeface="+mn-ea"/>
                          <a:cs typeface="+mn-cs"/>
                        </a:rPr>
                        <a:t>уміння</a:t>
                      </a:r>
                      <a:r>
                        <a:rPr lang="ru-RU" sz="1800" kern="1200" dirty="0" smtClean="0">
                          <a:solidFill>
                            <a:schemeClr val="dk1"/>
                          </a:solidFill>
                          <a:effectLst/>
                          <a:latin typeface="+mn-lt"/>
                          <a:ea typeface="+mn-ea"/>
                          <a:cs typeface="+mn-cs"/>
                        </a:rPr>
                        <a:t> в ІТ </a:t>
                      </a:r>
                      <a:r>
                        <a:rPr lang="ru-RU" sz="1800" kern="1200" dirty="0" err="1" smtClean="0">
                          <a:solidFill>
                            <a:schemeClr val="dk1"/>
                          </a:solidFill>
                          <a:effectLst/>
                          <a:latin typeface="+mn-lt"/>
                          <a:ea typeface="+mn-ea"/>
                          <a:cs typeface="+mn-cs"/>
                        </a:rPr>
                        <a:t>галузі</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комп’ютерна</a:t>
                      </a:r>
                      <a:r>
                        <a:rPr lang="ru-RU" sz="1800" kern="1200" dirty="0" smtClean="0">
                          <a:solidFill>
                            <a:schemeClr val="dk1"/>
                          </a:solidFill>
                          <a:effectLst/>
                          <a:latin typeface="+mn-lt"/>
                          <a:ea typeface="+mn-ea"/>
                          <a:cs typeface="+mn-cs"/>
                        </a:rPr>
                        <a:t> </a:t>
                      </a:r>
                      <a:r>
                        <a:rPr lang="ru-RU" sz="1800" kern="1200" dirty="0" err="1" smtClean="0">
                          <a:solidFill>
                            <a:schemeClr val="dk1"/>
                          </a:solidFill>
                          <a:effectLst/>
                          <a:latin typeface="+mn-lt"/>
                          <a:ea typeface="+mn-ea"/>
                          <a:cs typeface="+mn-cs"/>
                        </a:rPr>
                        <a:t>грамотність</a:t>
                      </a:r>
                      <a:endParaRPr lang="uk-UA" sz="1800" noProof="0" dirty="0"/>
                    </a:p>
                  </a:txBody>
                  <a:tcPr marL="91449" marR="91449" marT="45723" marB="45723"/>
                </a:tc>
                <a:tc>
                  <a:txBody>
                    <a:bodyPr/>
                    <a:lstStyle/>
                    <a:p>
                      <a:r>
                        <a:rPr lang="uk-UA" sz="1800" dirty="0" smtClean="0"/>
                        <a:t>повний спектр,</a:t>
                      </a:r>
                    </a:p>
                    <a:p>
                      <a:r>
                        <a:rPr lang="uk-UA" sz="1800" dirty="0" smtClean="0"/>
                        <a:t>зріла</a:t>
                      </a:r>
                      <a:endParaRPr lang="en-US" sz="1800" dirty="0"/>
                    </a:p>
                  </a:txBody>
                  <a:tcPr marL="91449" marR="91449" marT="45723" marB="45723"/>
                </a:tc>
              </a:tr>
            </a:tbl>
          </a:graphicData>
        </a:graphic>
      </p:graphicFrame>
    </p:spTree>
    <p:extLst>
      <p:ext uri="{BB962C8B-B14F-4D97-AF65-F5344CB8AC3E}">
        <p14:creationId xmlns="" xmlns:p14="http://schemas.microsoft.com/office/powerpoint/2010/main" val="15890415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69635" name="Подзаголовок 2"/>
          <p:cNvSpPr>
            <a:spLocks noGrp="1"/>
          </p:cNvSpPr>
          <p:nvPr>
            <p:ph type="subTitle" idx="1"/>
          </p:nvPr>
        </p:nvSpPr>
        <p:spPr>
          <a:xfrm>
            <a:off x="450850" y="552450"/>
            <a:ext cx="8272463" cy="771525"/>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Рекомендації щодо проектування та формулювання результатів навчання на рівні програми та модуля</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6963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43773C6-9433-4545-839D-8D1D1D5B8C70}" type="slidenum">
              <a:rPr lang="uk-UA" altLang="uk-UA" sz="2000" smtClean="0">
                <a:solidFill>
                  <a:schemeClr val="bg1"/>
                </a:solidFill>
                <a:latin typeface="HeliosLight"/>
              </a:rPr>
              <a:pPr algn="l"/>
              <a:t>41</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29706" name="Прямокутник 12"/>
          <p:cNvSpPr>
            <a:spLocks noChangeArrowheads="1"/>
          </p:cNvSpPr>
          <p:nvPr/>
        </p:nvSpPr>
        <p:spPr bwMode="auto">
          <a:xfrm>
            <a:off x="458788" y="1434842"/>
            <a:ext cx="8262937" cy="5016758"/>
          </a:xfrm>
          <a:prstGeom prst="rect">
            <a:avLst/>
          </a:prstGeom>
          <a:noFill/>
          <a:ln w="9525">
            <a:noFill/>
            <a:miter lim="800000"/>
            <a:headEnd/>
            <a:tailEnd/>
          </a:ln>
        </p:spPr>
        <p:txBody>
          <a:bodyPr>
            <a:spAutoFit/>
          </a:bodyPr>
          <a:lstStyle/>
          <a:p>
            <a:pPr marL="361950" indent="-180975" eaLnBrk="1" hangingPunct="1">
              <a:buFont typeface="Arial" pitchFamily="34" charset="0"/>
              <a:buChar char="•"/>
              <a:defRPr/>
            </a:pPr>
            <a:r>
              <a:rPr lang="uk-UA" sz="2000" dirty="0" smtClean="0">
                <a:latin typeface="Times New Roman" panose="02020603050405020304" pitchFamily="18" charset="0"/>
                <a:cs typeface="Times New Roman" panose="02020603050405020304" pitchFamily="18" charset="0"/>
              </a:rPr>
              <a:t>Починати </a:t>
            </a:r>
            <a:r>
              <a:rPr lang="uk-UA" sz="2000" dirty="0">
                <a:latin typeface="Times New Roman" panose="02020603050405020304" pitchFamily="18" charset="0"/>
                <a:cs typeface="Times New Roman" panose="02020603050405020304" pitchFamily="18" charset="0"/>
              </a:rPr>
              <a:t>опис результату навчання дієсловом дії, за яким іде об’єкт дієслова, а далі – фраза, яка формує контекст.</a:t>
            </a:r>
          </a:p>
          <a:p>
            <a:pPr marL="361950" indent="-180975"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Використовувати лише одне дієслово для опису одного результату навчання.</a:t>
            </a:r>
          </a:p>
          <a:p>
            <a:pPr marL="361950" indent="-180975"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Уникати складних речень, за необхідності використовуйте більше, ніж одне речення для зрозумілості.</a:t>
            </a:r>
          </a:p>
          <a:p>
            <a:pPr marL="361950" indent="-180975"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Переконайтесь, що результати навчання для навчальної дисципліни/модуля співвідносяться із загальними результатами освітньої програми.</a:t>
            </a:r>
          </a:p>
          <a:p>
            <a:pPr marL="361950" indent="-180975"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Результати навчання повинні бути видимими та вимірюваними, а також такими, яким можна дати оцінку.</a:t>
            </a:r>
          </a:p>
          <a:p>
            <a:pPr marL="361950" indent="-180975"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При написанні результатів навчання пам’ятайте про обмеження у часі, протягом якого повинні бути досягненні ці результати, оскільки завжди є небезпека того, що автор може проявити надмірну амбіційність при написанні; запитайте себе, чи реалістично досягти ці результати навчання за наявних часових та ресурсних обмежень.</a:t>
            </a:r>
            <a:endParaRPr lang="en-US" altLang="uk-UA" sz="2000" i="1" dirty="0">
              <a:solidFill>
                <a:srgbClr val="2E3192"/>
              </a:solidFill>
              <a:latin typeface="Times New Roman" panose="02020603050405020304" pitchFamily="18" charset="0"/>
              <a:cs typeface="Times New Roman" panose="02020603050405020304" pitchFamily="18" charset="0"/>
            </a:endParaRPr>
          </a:p>
        </p:txBody>
      </p:sp>
      <p:pic>
        <p:nvPicPr>
          <p:cNvPr id="6964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6964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70659" name="Подзаголовок 2"/>
          <p:cNvSpPr>
            <a:spLocks noGrp="1"/>
          </p:cNvSpPr>
          <p:nvPr>
            <p:ph type="subTitle" idx="1"/>
          </p:nvPr>
        </p:nvSpPr>
        <p:spPr>
          <a:xfrm>
            <a:off x="450850" y="552450"/>
            <a:ext cx="8272463" cy="771525"/>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Рекомендації щодо проектування та формулювання результатів навчання на рівні програми та модуля</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7066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7D5C3E49-5005-48FB-8E01-ED4B26B57F57}" type="slidenum">
              <a:rPr lang="uk-UA" altLang="uk-UA" sz="2000" smtClean="0">
                <a:solidFill>
                  <a:schemeClr val="bg1"/>
                </a:solidFill>
                <a:latin typeface="HeliosLight"/>
              </a:rPr>
              <a:pPr algn="l"/>
              <a:t>42</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70666" name="Прямокутник 12"/>
          <p:cNvSpPr>
            <a:spLocks noChangeArrowheads="1"/>
          </p:cNvSpPr>
          <p:nvPr/>
        </p:nvSpPr>
        <p:spPr bwMode="auto">
          <a:xfrm>
            <a:off x="468313" y="1295400"/>
            <a:ext cx="8262937" cy="4955203"/>
          </a:xfrm>
          <a:prstGeom prst="rect">
            <a:avLst/>
          </a:prstGeom>
          <a:noFill/>
          <a:ln w="9525">
            <a:noFill/>
            <a:miter lim="800000"/>
            <a:headEnd/>
            <a:tailEnd/>
          </a:ln>
        </p:spPr>
        <p:txBody>
          <a:bodyPr>
            <a:spAutoFit/>
          </a:bodyPr>
          <a:lstStyle/>
          <a:p>
            <a:pPr marL="361950" indent="-180975" eaLnBrk="1" hangingPunct="1"/>
            <a:endParaRPr lang="uk-UA" altLang="uk-UA" sz="1600" dirty="0"/>
          </a:p>
          <a:p>
            <a:pPr marL="361950" indent="-180975" eaLnBrk="1" hangingPunct="1">
              <a:buFont typeface="Arial" pitchFamily="34" charset="0"/>
              <a:buChar char="•"/>
            </a:pPr>
            <a:r>
              <a:rPr lang="uk-UA" altLang="uk-UA" sz="2000" dirty="0">
                <a:latin typeface="Times New Roman" panose="02020603050405020304" pitchFamily="18" charset="0"/>
                <a:cs typeface="Times New Roman" panose="02020603050405020304" pitchFamily="18" charset="0"/>
              </a:rPr>
              <a:t>Оскільки ви працюєте над написанням результатів навчання, пам’ятайте про те як ці результати будуть оцінені, а саме: як ви будете знати, що студент досяг цих результатів навчання? Якщо результати навчання є надто широкими, можуть виникнути труднощі при їх оцінюванні. І навпаки, якщо – занадто деталізованими, то перелік результатів навчання може бути надто довгим.</a:t>
            </a:r>
          </a:p>
          <a:p>
            <a:pPr marL="361950" indent="-180975" eaLnBrk="1" hangingPunct="1">
              <a:buFont typeface="Arial" pitchFamily="34" charset="0"/>
              <a:buChar char="•"/>
            </a:pPr>
            <a:r>
              <a:rPr lang="uk-UA" altLang="uk-UA" sz="2000" dirty="0">
                <a:latin typeface="Times New Roman" panose="02020603050405020304" pitchFamily="18" charset="0"/>
                <a:cs typeface="Times New Roman" panose="02020603050405020304" pitchFamily="18" charset="0"/>
              </a:rPr>
              <a:t>Перед завершенням запитайте колег і, можливо, колишніх студентів, чи написані результати навчання є зрозумілими для них.</a:t>
            </a:r>
          </a:p>
          <a:p>
            <a:pPr marL="361950" indent="-180975" eaLnBrk="1" hangingPunct="1">
              <a:buFont typeface="Arial" pitchFamily="34" charset="0"/>
              <a:buChar char="•"/>
            </a:pPr>
            <a:r>
              <a:rPr lang="uk-UA" altLang="uk-UA" sz="2000" dirty="0">
                <a:latin typeface="Times New Roman" panose="02020603050405020304" pitchFamily="18" charset="0"/>
                <a:cs typeface="Times New Roman" panose="02020603050405020304" pitchFamily="18" charset="0"/>
              </a:rPr>
              <a:t>При написанні результатів навчання для студентів другого та наступних курсів, намагайтесь уникнути перевантаження списку результатів навчання результатами, які взяті з нижніх рівнів таксономії </a:t>
            </a:r>
            <a:r>
              <a:rPr lang="uk-UA" altLang="uk-UA" sz="2000" dirty="0" err="1">
                <a:latin typeface="Times New Roman" panose="02020603050405020304" pitchFamily="18" charset="0"/>
                <a:cs typeface="Times New Roman" panose="02020603050405020304" pitchFamily="18" charset="0"/>
              </a:rPr>
              <a:t>Блума</a:t>
            </a:r>
            <a:r>
              <a:rPr lang="uk-UA" altLang="uk-UA" sz="2000" dirty="0">
                <a:latin typeface="Times New Roman" panose="02020603050405020304" pitchFamily="18" charset="0"/>
                <a:cs typeface="Times New Roman" panose="02020603050405020304" pitchFamily="18" charset="0"/>
              </a:rPr>
              <a:t> (наприклад, Знання та їх Розуміння в когнітивній сфері). Спробуйте поставити завдання студентам використати те, що вони вивчили, шляхом використанні результатів навчання, взятих з вищих категорій (наприклад, Застосування, Аналіз, Синтез та Оцінювання).</a:t>
            </a:r>
            <a:endParaRPr lang="en-US" altLang="uk-UA" sz="2000" i="1" dirty="0">
              <a:solidFill>
                <a:srgbClr val="2E3192"/>
              </a:solidFill>
              <a:latin typeface="Times New Roman" panose="02020603050405020304" pitchFamily="18" charset="0"/>
              <a:cs typeface="Times New Roman" panose="02020603050405020304" pitchFamily="18" charset="0"/>
            </a:endParaRPr>
          </a:p>
        </p:txBody>
      </p:sp>
      <p:pic>
        <p:nvPicPr>
          <p:cNvPr id="7066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7066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5059" name="Подзаголовок 2"/>
          <p:cNvSpPr>
            <a:spLocks noGrp="1"/>
          </p:cNvSpPr>
          <p:nvPr>
            <p:ph type="subTitle" idx="1"/>
          </p:nvPr>
        </p:nvSpPr>
        <p:spPr>
          <a:xfrm>
            <a:off x="441325" y="487363"/>
            <a:ext cx="8272463" cy="808037"/>
          </a:xfrm>
        </p:spPr>
        <p:txBody>
          <a:bodyPr/>
          <a:lstStyle/>
          <a:p>
            <a:pPr algn="l" eaLnBrk="1" hangingPunct="1"/>
            <a:endParaRPr lang="uk-UA" altLang="uk-UA" sz="1100" b="1" baseline="30000" smtClean="0">
              <a:solidFill>
                <a:srgbClr val="00A1E4"/>
              </a:solidFill>
              <a:latin typeface="HeliosExt"/>
            </a:endParaRPr>
          </a:p>
          <a:p>
            <a:pPr algn="l" eaLnBrk="1" hangingPunct="1"/>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506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0C4DEA9F-FF76-4553-A6F7-439E0CCAB246}" type="slidenum">
              <a:rPr lang="uk-UA" altLang="uk-UA" sz="2000" smtClean="0">
                <a:solidFill>
                  <a:schemeClr val="bg1"/>
                </a:solidFill>
                <a:latin typeface="HeliosLight"/>
              </a:rPr>
              <a:pPr algn="l"/>
              <a:t>43</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45066" name="Прямокутник 12"/>
          <p:cNvSpPr>
            <a:spLocks noChangeArrowheads="1"/>
          </p:cNvSpPr>
          <p:nvPr/>
        </p:nvSpPr>
        <p:spPr bwMode="auto">
          <a:xfrm>
            <a:off x="652463" y="2695575"/>
            <a:ext cx="8026400" cy="1938992"/>
          </a:xfrm>
          <a:prstGeom prst="rect">
            <a:avLst/>
          </a:prstGeom>
          <a:noFill/>
          <a:ln w="9525">
            <a:noFill/>
            <a:miter lim="800000"/>
            <a:headEnd/>
            <a:tailEnd/>
          </a:ln>
        </p:spPr>
        <p:txBody>
          <a:bodyPr>
            <a:spAutoFit/>
          </a:bodyPr>
          <a:lstStyle/>
          <a:p>
            <a:pPr algn="ctr" eaLnBrk="1" hangingPunct="1"/>
            <a:r>
              <a:rPr lang="uk-UA" altLang="uk-UA" sz="6000" b="1" baseline="30000" dirty="0" smtClean="0">
                <a:solidFill>
                  <a:srgbClr val="00A1E4"/>
                </a:solidFill>
                <a:latin typeface="Times New Roman" pitchFamily="18" charset="0"/>
                <a:cs typeface="Times New Roman" pitchFamily="18" charset="0"/>
              </a:rPr>
              <a:t>Методологія побудови </a:t>
            </a:r>
            <a:r>
              <a:rPr lang="uk-UA" altLang="uk-UA" sz="6000" b="1" baseline="30000" dirty="0" err="1" smtClean="0">
                <a:solidFill>
                  <a:srgbClr val="00A1E4"/>
                </a:solidFill>
                <a:latin typeface="Times New Roman" pitchFamily="18" charset="0"/>
                <a:cs typeface="Times New Roman" pitchFamily="18" charset="0"/>
              </a:rPr>
              <a:t>студентоцентрованої</a:t>
            </a:r>
            <a:r>
              <a:rPr lang="uk-UA" altLang="uk-UA" sz="6000" b="1" baseline="30000" dirty="0" smtClean="0">
                <a:solidFill>
                  <a:srgbClr val="00A1E4"/>
                </a:solidFill>
                <a:latin typeface="Times New Roman" pitchFamily="18" charset="0"/>
                <a:cs typeface="Times New Roman" pitchFamily="18" charset="0"/>
              </a:rPr>
              <a:t> </a:t>
            </a:r>
            <a:br>
              <a:rPr lang="uk-UA" altLang="uk-UA" sz="6000" b="1" baseline="30000" dirty="0" smtClean="0">
                <a:solidFill>
                  <a:srgbClr val="00A1E4"/>
                </a:solidFill>
                <a:latin typeface="Times New Roman" pitchFamily="18" charset="0"/>
                <a:cs typeface="Times New Roman" pitchFamily="18" charset="0"/>
              </a:rPr>
            </a:br>
            <a:r>
              <a:rPr lang="uk-UA" altLang="uk-UA" sz="6000" b="1" baseline="30000" dirty="0" smtClean="0">
                <a:solidFill>
                  <a:srgbClr val="00A1E4"/>
                </a:solidFill>
                <a:latin typeface="Times New Roman" pitchFamily="18" charset="0"/>
                <a:cs typeface="Times New Roman" pitchFamily="18" charset="0"/>
              </a:rPr>
              <a:t>освітньої програми</a:t>
            </a:r>
            <a:endParaRPr lang="ru-RU" altLang="uk-UA" sz="6000" b="1" baseline="30000" dirty="0">
              <a:solidFill>
                <a:srgbClr val="00A1E4"/>
              </a:solidFill>
              <a:latin typeface="Times New Roman" pitchFamily="18" charset="0"/>
              <a:cs typeface="Times New Roman" pitchFamily="18" charset="0"/>
            </a:endParaRPr>
          </a:p>
        </p:txBody>
      </p:sp>
      <p:pic>
        <p:nvPicPr>
          <p:cNvPr id="4506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506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1267"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Методологія побудови студентоцентрованої </a:t>
            </a:r>
            <a:br>
              <a:rPr lang="uk-UA" altLang="uk-UA" b="1" baseline="30000" smtClean="0">
                <a:solidFill>
                  <a:srgbClr val="00A1E4"/>
                </a:solidFill>
                <a:latin typeface="HeliosExt"/>
              </a:rPr>
            </a:br>
            <a:r>
              <a:rPr lang="uk-UA" altLang="uk-UA" b="1" baseline="30000" smtClean="0">
                <a:solidFill>
                  <a:srgbClr val="00A1E4"/>
                </a:solidFill>
                <a:latin typeface="HeliosExt"/>
              </a:rPr>
              <a:t>освітньої програми</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1269"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7CC7675-9F6C-4B02-B2C0-97325EC79595}" type="slidenum">
              <a:rPr lang="uk-UA" altLang="uk-UA" sz="2000" smtClean="0">
                <a:solidFill>
                  <a:schemeClr val="bg1"/>
                </a:solidFill>
                <a:latin typeface="HeliosLight"/>
              </a:rPr>
              <a:pPr algn="l"/>
              <a:t>44</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95313" y="2020888"/>
            <a:ext cx="8083550" cy="3786187"/>
          </a:xfrm>
          <a:prstGeom prst="rect">
            <a:avLst/>
          </a:prstGeom>
          <a:noFill/>
          <a:ln w="9525">
            <a:noFill/>
            <a:miter lim="800000"/>
            <a:headEnd/>
            <a:tailEnd/>
          </a:ln>
        </p:spPr>
        <p:txBody>
          <a:bodyPr>
            <a:spAutoFit/>
          </a:bodyPr>
          <a:lstStyle/>
          <a:p>
            <a:pPr marL="695325" indent="-341313" eaLnBrk="1" fontAlgn="auto" hangingPunct="1">
              <a:spcAft>
                <a:spcPts val="0"/>
              </a:spcAft>
              <a:buClr>
                <a:schemeClr val="tx1">
                  <a:shade val="95000"/>
                </a:schemeClr>
              </a:buClr>
              <a:buFont typeface="+mj-lt"/>
              <a:buAutoNum type="arabicPeriod"/>
              <a:defRPr/>
            </a:pPr>
            <a:r>
              <a:rPr lang="uk-UA" sz="2000" dirty="0">
                <a:latin typeface="Times New Roman" pitchFamily="18" charset="0"/>
                <a:cs typeface="Times New Roman" pitchFamily="18" charset="0"/>
              </a:rPr>
              <a:t> Визначення потреби та потенціалу програми</a:t>
            </a:r>
          </a:p>
          <a:p>
            <a:pPr marL="695325" indent="-341313" eaLnBrk="1" fontAlgn="auto" hangingPunct="1">
              <a:spcAft>
                <a:spcPts val="0"/>
              </a:spcAft>
              <a:buClr>
                <a:schemeClr val="tx1">
                  <a:shade val="95000"/>
                </a:schemeClr>
              </a:buClr>
              <a:buFont typeface="+mj-lt"/>
              <a:buAutoNum type="arabicPeriod"/>
              <a:defRPr/>
            </a:pPr>
            <a:r>
              <a:rPr lang="uk-UA" sz="2000" dirty="0">
                <a:latin typeface="Times New Roman" pitchFamily="18" charset="0"/>
                <a:cs typeface="Times New Roman" pitchFamily="18" charset="0"/>
              </a:rPr>
              <a:t> Визначення профілю та ключових </a:t>
            </a:r>
            <a:r>
              <a:rPr lang="uk-UA" sz="2000" dirty="0" err="1">
                <a:latin typeface="Times New Roman" pitchFamily="18" charset="0"/>
                <a:cs typeface="Times New Roman" pitchFamily="18" charset="0"/>
              </a:rPr>
              <a:t>компетентностей</a:t>
            </a:r>
            <a:endParaRPr lang="uk-UA" sz="2000" dirty="0">
              <a:latin typeface="Times New Roman" pitchFamily="18" charset="0"/>
              <a:cs typeface="Times New Roman" pitchFamily="18" charset="0"/>
            </a:endParaRPr>
          </a:p>
          <a:p>
            <a:pPr marL="695325" indent="-341313" eaLnBrk="1" fontAlgn="auto" hangingPunct="1">
              <a:spcAft>
                <a:spcPts val="0"/>
              </a:spcAft>
              <a:buClr>
                <a:schemeClr val="tx1">
                  <a:shade val="95000"/>
                </a:schemeClr>
              </a:buClr>
              <a:buFont typeface="+mj-lt"/>
              <a:buAutoNum type="arabicPeriod"/>
              <a:defRPr/>
            </a:pPr>
            <a:r>
              <a:rPr lang="uk-UA" sz="2000" dirty="0">
                <a:latin typeface="Times New Roman" pitchFamily="18" charset="0"/>
                <a:cs typeface="Times New Roman" pitchFamily="18" charset="0"/>
              </a:rPr>
              <a:t> Формулювання програмних результатів навчання</a:t>
            </a:r>
          </a:p>
          <a:p>
            <a:pPr marL="695325" indent="-341313" eaLnBrk="1" fontAlgn="auto" hangingPunct="1">
              <a:spcAft>
                <a:spcPts val="0"/>
              </a:spcAft>
              <a:buClr>
                <a:schemeClr val="tx1">
                  <a:shade val="95000"/>
                </a:schemeClr>
              </a:buClr>
              <a:buFont typeface="+mj-lt"/>
              <a:buAutoNum type="arabicPeriod"/>
              <a:defRPr/>
            </a:pPr>
            <a:r>
              <a:rPr lang="uk-UA" sz="2000" dirty="0">
                <a:latin typeface="Times New Roman" pitchFamily="18" charset="0"/>
                <a:cs typeface="Times New Roman" pitchFamily="18" charset="0"/>
              </a:rPr>
              <a:t> Вирішення питання щодо </a:t>
            </a:r>
            <a:r>
              <a:rPr lang="uk-UA" sz="2000" dirty="0" err="1">
                <a:latin typeface="Times New Roman" pitchFamily="18" charset="0"/>
                <a:cs typeface="Times New Roman" pitchFamily="18" charset="0"/>
              </a:rPr>
              <a:t>модуляризації</a:t>
            </a:r>
            <a:r>
              <a:rPr lang="uk-UA" sz="2000" dirty="0">
                <a:latin typeface="Times New Roman" pitchFamily="18" charset="0"/>
                <a:cs typeface="Times New Roman" pitchFamily="18" charset="0"/>
              </a:rPr>
              <a:t> освітньої програми</a:t>
            </a:r>
          </a:p>
          <a:p>
            <a:pPr marL="695325" indent="-341313" eaLnBrk="1" fontAlgn="auto" hangingPunct="1">
              <a:spcAft>
                <a:spcPts val="0"/>
              </a:spcAft>
              <a:buClr>
                <a:schemeClr val="tx1">
                  <a:shade val="95000"/>
                </a:schemeClr>
              </a:buClr>
              <a:buFont typeface="+mj-lt"/>
              <a:buAutoNum type="arabicPeriod"/>
              <a:defRPr/>
            </a:pPr>
            <a:r>
              <a:rPr lang="uk-UA" sz="2000" dirty="0">
                <a:latin typeface="Times New Roman" pitchFamily="18" charset="0"/>
                <a:cs typeface="Times New Roman" pitchFamily="18" charset="0"/>
              </a:rPr>
              <a:t> Визначення </a:t>
            </a:r>
            <a:r>
              <a:rPr lang="uk-UA" sz="2000" dirty="0" err="1">
                <a:latin typeface="Times New Roman" pitchFamily="18" charset="0"/>
                <a:cs typeface="Times New Roman" pitchFamily="18" charset="0"/>
              </a:rPr>
              <a:t>компетентностей</a:t>
            </a:r>
            <a:r>
              <a:rPr lang="uk-UA" sz="2000" dirty="0">
                <a:latin typeface="Times New Roman" pitchFamily="18" charset="0"/>
                <a:cs typeface="Times New Roman" pitchFamily="18" charset="0"/>
              </a:rPr>
              <a:t> та формулювання результатів навчання для кожного модуля</a:t>
            </a:r>
          </a:p>
          <a:p>
            <a:pPr marL="695325" indent="-341313" eaLnBrk="1" fontAlgn="auto" hangingPunct="1">
              <a:spcAft>
                <a:spcPts val="0"/>
              </a:spcAft>
              <a:buClr>
                <a:schemeClr val="tx1">
                  <a:shade val="95000"/>
                </a:schemeClr>
              </a:buClr>
              <a:buFont typeface="+mj-lt"/>
              <a:buAutoNum type="arabicPeriod"/>
              <a:defRPr/>
            </a:pPr>
            <a:r>
              <a:rPr lang="uk-UA" sz="2000" dirty="0">
                <a:latin typeface="Times New Roman" pitchFamily="18" charset="0"/>
                <a:cs typeface="Times New Roman" pitchFamily="18" charset="0"/>
              </a:rPr>
              <a:t> Визначення підходів до викладання, навчання та оцінювання</a:t>
            </a:r>
          </a:p>
          <a:p>
            <a:pPr marL="695325" indent="-341313" eaLnBrk="1" fontAlgn="auto" hangingPunct="1">
              <a:spcAft>
                <a:spcPts val="0"/>
              </a:spcAft>
              <a:buClr>
                <a:schemeClr val="tx1">
                  <a:shade val="95000"/>
                </a:schemeClr>
              </a:buClr>
              <a:buFont typeface="+mj-lt"/>
              <a:buAutoNum type="arabicPeriod"/>
              <a:defRPr/>
            </a:pPr>
            <a:r>
              <a:rPr lang="uk-UA" sz="2000" dirty="0">
                <a:latin typeface="Times New Roman" pitchFamily="18" charset="0"/>
                <a:cs typeface="Times New Roman" pitchFamily="18" charset="0"/>
              </a:rPr>
              <a:t> Перевірка охоплення ключових загальних та предметно-спеціалізованих </a:t>
            </a:r>
            <a:r>
              <a:rPr lang="uk-UA" sz="2000" dirty="0" err="1">
                <a:latin typeface="Times New Roman" pitchFamily="18" charset="0"/>
                <a:cs typeface="Times New Roman" pitchFamily="18" charset="0"/>
              </a:rPr>
              <a:t>компетентностей</a:t>
            </a:r>
            <a:r>
              <a:rPr lang="uk-UA" sz="2000" dirty="0">
                <a:latin typeface="Times New Roman" pitchFamily="18" charset="0"/>
                <a:cs typeface="Times New Roman" pitchFamily="18" charset="0"/>
              </a:rPr>
              <a:t> </a:t>
            </a:r>
          </a:p>
          <a:p>
            <a:pPr marL="695325" indent="-341313" eaLnBrk="1" fontAlgn="auto" hangingPunct="1">
              <a:spcAft>
                <a:spcPts val="0"/>
              </a:spcAft>
              <a:buClr>
                <a:schemeClr val="tx1">
                  <a:shade val="95000"/>
                </a:schemeClr>
              </a:buClr>
              <a:buFont typeface="+mj-lt"/>
              <a:buAutoNum type="arabicPeriod"/>
              <a:defRPr/>
            </a:pPr>
            <a:r>
              <a:rPr lang="uk-UA" sz="2000" dirty="0">
                <a:latin typeface="Times New Roman" pitchFamily="18" charset="0"/>
                <a:cs typeface="Times New Roman" pitchFamily="18" charset="0"/>
              </a:rPr>
              <a:t> Розроблення освітньої програми та її структурних одиниць</a:t>
            </a:r>
          </a:p>
          <a:p>
            <a:pPr marL="695325" indent="-341313" eaLnBrk="1" fontAlgn="auto" hangingPunct="1">
              <a:spcAft>
                <a:spcPts val="0"/>
              </a:spcAft>
              <a:buClr>
                <a:schemeClr val="tx1">
                  <a:shade val="95000"/>
                </a:schemeClr>
              </a:buClr>
              <a:buFont typeface="+mj-lt"/>
              <a:buAutoNum type="arabicPeriod"/>
              <a:defRPr/>
            </a:pPr>
            <a:r>
              <a:rPr lang="uk-UA" sz="2000" dirty="0">
                <a:latin typeface="Times New Roman" pitchFamily="18" charset="0"/>
                <a:cs typeface="Times New Roman" pitchFamily="18" charset="0"/>
              </a:rPr>
              <a:t> Перевірка збалансованості та реалістичності програми</a:t>
            </a:r>
          </a:p>
          <a:p>
            <a:pPr marL="695325" indent="-341313" eaLnBrk="1" fontAlgn="auto" hangingPunct="1">
              <a:spcAft>
                <a:spcPts val="0"/>
              </a:spcAft>
              <a:buClr>
                <a:schemeClr val="tx1">
                  <a:shade val="95000"/>
                </a:schemeClr>
              </a:buClr>
              <a:buFont typeface="+mj-lt"/>
              <a:buAutoNum type="arabicPeriod"/>
              <a:defRPr/>
            </a:pPr>
            <a:r>
              <a:rPr lang="uk-UA" sz="2000" dirty="0">
                <a:latin typeface="Times New Roman" pitchFamily="18" charset="0"/>
                <a:cs typeface="Times New Roman" pitchFamily="18" charset="0"/>
              </a:rPr>
              <a:t> Моніторинг та удосконалення програми в процесі її реалізації</a:t>
            </a:r>
            <a:endParaRPr lang="en-US" altLang="uk-UA" sz="2000" dirty="0"/>
          </a:p>
        </p:txBody>
      </p:sp>
      <p:pic>
        <p:nvPicPr>
          <p:cNvPr id="11275"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1276"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229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Методологія побудови </a:t>
            </a:r>
            <a:r>
              <a:rPr lang="uk-UA" altLang="uk-UA" b="1" baseline="30000" dirty="0" err="1" smtClean="0">
                <a:solidFill>
                  <a:srgbClr val="00A1E4"/>
                </a:solidFill>
                <a:latin typeface="HeliosExt"/>
              </a:rPr>
              <a:t>студентоцентрованої</a:t>
            </a:r>
            <a:r>
              <a:rPr lang="uk-UA" altLang="uk-UA" b="1" baseline="30000" dirty="0" smtClean="0">
                <a:solidFill>
                  <a:srgbClr val="00A1E4"/>
                </a:solidFill>
                <a:latin typeface="HeliosExt"/>
              </a:rPr>
              <a:t> </a:t>
            </a:r>
            <a:br>
              <a:rPr lang="uk-UA" altLang="uk-UA" b="1" baseline="30000" dirty="0" smtClean="0">
                <a:solidFill>
                  <a:srgbClr val="00A1E4"/>
                </a:solidFill>
                <a:latin typeface="HeliosExt"/>
              </a:rPr>
            </a:br>
            <a:r>
              <a:rPr lang="uk-UA" altLang="uk-UA" b="1" baseline="30000" dirty="0" smtClean="0">
                <a:solidFill>
                  <a:srgbClr val="00A1E4"/>
                </a:solidFill>
                <a:latin typeface="HeliosExt"/>
              </a:rPr>
              <a:t>освітньої програми</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229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FEF5A091-EBEB-440D-B6E5-A9FF9720F897}" type="slidenum">
              <a:rPr lang="uk-UA" altLang="uk-UA" sz="2000" smtClean="0">
                <a:solidFill>
                  <a:schemeClr val="bg1"/>
                </a:solidFill>
                <a:latin typeface="HeliosLight"/>
              </a:rPr>
              <a:pPr algn="l"/>
              <a:t>45</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79438" y="2433638"/>
            <a:ext cx="8083550" cy="2554545"/>
          </a:xfrm>
          <a:prstGeom prst="rect">
            <a:avLst/>
          </a:prstGeom>
          <a:noFill/>
          <a:ln w="9525">
            <a:noFill/>
            <a:miter lim="800000"/>
            <a:headEnd/>
            <a:tailEnd/>
          </a:ln>
        </p:spPr>
        <p:txBody>
          <a:bodyPr>
            <a:spAutoFit/>
          </a:bodyPr>
          <a:lstStyle/>
          <a:p>
            <a:pPr marL="625475" indent="-457200" algn="just" eaLnBrk="1" fontAlgn="auto" hangingPunct="1">
              <a:spcAft>
                <a:spcPts val="0"/>
              </a:spcAft>
              <a:buFont typeface="+mj-lt"/>
              <a:buAutoNum type="arabicPeriod"/>
              <a:defRPr/>
            </a:pPr>
            <a:r>
              <a:rPr lang="uk-UA" sz="2000" b="1" dirty="0">
                <a:latin typeface="Times New Roman" pitchFamily="18" charset="0"/>
                <a:cs typeface="Times New Roman" pitchFamily="18" charset="0"/>
              </a:rPr>
              <a:t>Визначення потреби та потенціалу програми</a:t>
            </a:r>
          </a:p>
          <a:p>
            <a:pPr marL="622300" indent="-254000"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проконсультуватися з зацікавленими сторонами (потенційними студентами, науковцями, потенційними роботодавцями), щоби перевірити, чи є потреба в даній програмі,</a:t>
            </a:r>
          </a:p>
          <a:p>
            <a:pPr marL="622300" indent="-254000"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вирішити чи запропонована програма відповідає встановленим або новим професійним </a:t>
            </a:r>
            <a:r>
              <a:rPr lang="uk-UA" sz="2000" dirty="0" smtClean="0">
                <a:latin typeface="Times New Roman" pitchFamily="18" charset="0"/>
                <a:cs typeface="Times New Roman" pitchFamily="18" charset="0"/>
              </a:rPr>
              <a:t>вимогам,</a:t>
            </a:r>
          </a:p>
          <a:p>
            <a:pPr marL="622300" indent="-254000" eaLnBrk="1" fontAlgn="auto" hangingPunct="1">
              <a:spcAft>
                <a:spcPts val="0"/>
              </a:spcAft>
              <a:buFont typeface="Arial" pitchFamily="34" charset="0"/>
              <a:buChar char="•"/>
              <a:defRPr/>
            </a:pPr>
            <a:r>
              <a:rPr lang="uk-UA" sz="2000" dirty="0" smtClean="0">
                <a:latin typeface="Times New Roman" pitchFamily="18" charset="0"/>
                <a:cs typeface="Times New Roman" pitchFamily="18" charset="0"/>
              </a:rPr>
              <a:t>чи цілі програми відповідають стратегії розвитку  університету.</a:t>
            </a:r>
          </a:p>
          <a:p>
            <a:pPr marL="622300" indent="-254000" eaLnBrk="1" fontAlgn="auto" hangingPunct="1">
              <a:spcAft>
                <a:spcPts val="0"/>
              </a:spcAft>
              <a:buFont typeface="Arial" pitchFamily="34" charset="0"/>
              <a:buChar char="•"/>
              <a:defRPr/>
            </a:pPr>
            <a:endParaRPr lang="en-US" altLang="uk-UA" sz="2000" dirty="0"/>
          </a:p>
        </p:txBody>
      </p:sp>
      <p:pic>
        <p:nvPicPr>
          <p:cNvPr id="1229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230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331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Методологія побудови студентоцентрованої </a:t>
            </a:r>
            <a:br>
              <a:rPr lang="uk-UA" altLang="uk-UA" b="1" baseline="30000" smtClean="0">
                <a:solidFill>
                  <a:srgbClr val="00A1E4"/>
                </a:solidFill>
                <a:latin typeface="HeliosExt"/>
              </a:rPr>
            </a:br>
            <a:r>
              <a:rPr lang="uk-UA" altLang="uk-UA" b="1" baseline="30000" smtClean="0">
                <a:solidFill>
                  <a:srgbClr val="00A1E4"/>
                </a:solidFill>
                <a:latin typeface="HeliosExt"/>
              </a:rPr>
              <a:t>освітньої програми</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331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DA97839A-2705-4119-8974-8249828C019C}" type="slidenum">
              <a:rPr lang="uk-UA" altLang="uk-UA" sz="2000" smtClean="0">
                <a:solidFill>
                  <a:schemeClr val="bg1"/>
                </a:solidFill>
                <a:latin typeface="HeliosLight"/>
              </a:rPr>
              <a:pPr algn="l"/>
              <a:t>46</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13322" name="Прямокутник 12"/>
          <p:cNvSpPr>
            <a:spLocks noChangeArrowheads="1"/>
          </p:cNvSpPr>
          <p:nvPr/>
        </p:nvSpPr>
        <p:spPr bwMode="auto">
          <a:xfrm>
            <a:off x="579438" y="1917700"/>
            <a:ext cx="7722733" cy="3786188"/>
          </a:xfrm>
          <a:prstGeom prst="rect">
            <a:avLst/>
          </a:prstGeom>
          <a:noFill/>
          <a:ln w="9525">
            <a:noFill/>
            <a:miter lim="800000"/>
            <a:headEnd/>
            <a:tailEnd/>
          </a:ln>
        </p:spPr>
        <p:txBody>
          <a:bodyPr wrap="square">
            <a:spAutoFit/>
          </a:bodyPr>
          <a:lstStyle/>
          <a:p>
            <a:pPr marL="615950" indent="-254000" eaLnBrk="1" hangingPunct="1">
              <a:buFont typeface="Calibri" pitchFamily="34" charset="0"/>
              <a:buAutoNum type="arabicPeriod" startAt="2"/>
            </a:pPr>
            <a:r>
              <a:rPr lang="uk-UA" sz="2000" b="1" dirty="0">
                <a:latin typeface="Times New Roman" pitchFamily="18" charset="0"/>
                <a:cs typeface="Times New Roman" pitchFamily="18" charset="0"/>
              </a:rPr>
              <a:t>Визначення профілю та ключових </a:t>
            </a:r>
            <a:r>
              <a:rPr lang="uk-UA" sz="2000" b="1" dirty="0" err="1">
                <a:latin typeface="Times New Roman" pitchFamily="18" charset="0"/>
                <a:cs typeface="Times New Roman" pitchFamily="18" charset="0"/>
              </a:rPr>
              <a:t>компетентностей</a:t>
            </a:r>
            <a:endParaRPr lang="uk-UA" sz="2000" b="1" dirty="0">
              <a:latin typeface="Times New Roman" pitchFamily="18" charset="0"/>
              <a:cs typeface="Times New Roman" pitchFamily="18" charset="0"/>
            </a:endParaRPr>
          </a:p>
          <a:p>
            <a:pPr marL="615950" indent="-254000" algn="just" eaLnBrk="1" hangingPunct="1">
              <a:buFont typeface="Arial" pitchFamily="34" charset="0"/>
              <a:buChar char="•"/>
            </a:pPr>
            <a:r>
              <a:rPr lang="uk-UA" sz="2000" dirty="0">
                <a:latin typeface="Times New Roman" pitchFamily="18" charset="0"/>
                <a:cs typeface="Times New Roman" pitchFamily="18" charset="0"/>
              </a:rPr>
              <a:t>визначити основні дисципліни/предметні області, що формують основу освітньої програми,</a:t>
            </a:r>
          </a:p>
          <a:p>
            <a:pPr marL="615950" indent="-254000" algn="just" eaLnBrk="1" hangingPunct="1">
              <a:buFont typeface="Arial" pitchFamily="34" charset="0"/>
              <a:buChar char="•"/>
            </a:pPr>
            <a:r>
              <a:rPr lang="uk-UA" sz="2000" dirty="0">
                <a:latin typeface="Times New Roman" pitchFamily="18" charset="0"/>
                <a:cs typeface="Times New Roman" pitchFamily="18" charset="0"/>
              </a:rPr>
              <a:t>визначити орієнтацію та вказати тип програми: загальна чи спеціалізована,</a:t>
            </a:r>
          </a:p>
          <a:p>
            <a:pPr marL="615950" indent="-254000" algn="just" eaLnBrk="1" hangingPunct="1">
              <a:buFont typeface="Arial" pitchFamily="34" charset="0"/>
              <a:buChar char="•"/>
            </a:pPr>
            <a:r>
              <a:rPr lang="uk-UA" sz="2000" dirty="0">
                <a:latin typeface="Times New Roman" pitchFamily="18" charset="0"/>
                <a:cs typeface="Times New Roman" pitchFamily="18" charset="0"/>
              </a:rPr>
              <a:t>визначити та описати потенційні галузі та сектори, де випускники зможуть знайти місце роботи</a:t>
            </a:r>
          </a:p>
          <a:p>
            <a:pPr marL="615950" indent="-254000" algn="just" eaLnBrk="1" hangingPunct="1">
              <a:buFont typeface="Arial" pitchFamily="34" charset="0"/>
              <a:buChar char="•"/>
            </a:pPr>
            <a:r>
              <a:rPr lang="uk-UA" sz="2000" dirty="0">
                <a:latin typeface="Times New Roman" pitchFamily="18" charset="0"/>
                <a:cs typeface="Times New Roman" pitchFamily="18" charset="0"/>
              </a:rPr>
              <a:t>визначити та описати внесок програми для розвитку особистого та громадянського рівня культури</a:t>
            </a:r>
          </a:p>
          <a:p>
            <a:pPr marL="615950" indent="-254000" algn="just" eaLnBrk="1" hangingPunct="1">
              <a:buFont typeface="Arial" pitchFamily="34" charset="0"/>
              <a:buChar char="•"/>
            </a:pPr>
            <a:r>
              <a:rPr lang="uk-UA" sz="2000" dirty="0">
                <a:latin typeface="Times New Roman" pitchFamily="18" charset="0"/>
                <a:cs typeface="Times New Roman" pitchFamily="18" charset="0"/>
              </a:rPr>
              <a:t>визначити ключові програмні компетентності, розподіливши їх на загальні та спеціальні компетентності, найбільш відповідні для запропонованої програми</a:t>
            </a:r>
            <a:r>
              <a:rPr lang="ru-RU" sz="2000" dirty="0">
                <a:latin typeface="Times New Roman" pitchFamily="18" charset="0"/>
                <a:cs typeface="Times New Roman" pitchFamily="18" charset="0"/>
              </a:rPr>
              <a:t>.</a:t>
            </a:r>
            <a:endParaRPr lang="uk-UA" sz="2000" b="1" dirty="0">
              <a:latin typeface="Times New Roman" pitchFamily="18" charset="0"/>
              <a:cs typeface="Times New Roman" pitchFamily="18" charset="0"/>
            </a:endParaRPr>
          </a:p>
        </p:txBody>
      </p:sp>
      <p:pic>
        <p:nvPicPr>
          <p:cNvPr id="1332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332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4339"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Методологія побудови студентоцентрованої </a:t>
            </a:r>
            <a:br>
              <a:rPr lang="uk-UA" altLang="uk-UA" b="1" baseline="30000" smtClean="0">
                <a:solidFill>
                  <a:srgbClr val="00A1E4"/>
                </a:solidFill>
                <a:latin typeface="HeliosExt"/>
              </a:rPr>
            </a:br>
            <a:r>
              <a:rPr lang="uk-UA" altLang="uk-UA" b="1" baseline="30000" smtClean="0">
                <a:solidFill>
                  <a:srgbClr val="00A1E4"/>
                </a:solidFill>
                <a:latin typeface="HeliosExt"/>
              </a:rPr>
              <a:t>освітньої програми</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43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5654C805-7664-4125-AD4D-4393D6D6952C}" type="slidenum">
              <a:rPr lang="uk-UA" altLang="uk-UA" sz="2000" smtClean="0">
                <a:solidFill>
                  <a:schemeClr val="bg1"/>
                </a:solidFill>
                <a:latin typeface="HeliosLight"/>
              </a:rPr>
              <a:pPr algn="l"/>
              <a:t>47</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95313" y="1990725"/>
            <a:ext cx="7822973" cy="3863975"/>
          </a:xfrm>
          <a:prstGeom prst="rect">
            <a:avLst/>
          </a:prstGeom>
          <a:noFill/>
          <a:ln w="9525">
            <a:noFill/>
            <a:miter lim="800000"/>
            <a:headEnd/>
            <a:tailEnd/>
          </a:ln>
        </p:spPr>
        <p:txBody>
          <a:bodyPr wrap="square">
            <a:spAutoFit/>
          </a:bodyPr>
          <a:lstStyle/>
          <a:p>
            <a:pPr marL="576262" indent="-457200" eaLnBrk="1" fontAlgn="auto" hangingPunct="1">
              <a:spcAft>
                <a:spcPts val="0"/>
              </a:spcAft>
              <a:buFont typeface="+mj-lt"/>
              <a:buAutoNum type="arabicPeriod" startAt="3"/>
              <a:defRPr/>
            </a:pPr>
            <a:r>
              <a:rPr lang="uk-UA" sz="2000" b="1" dirty="0">
                <a:latin typeface="Times New Roman" pitchFamily="18" charset="0"/>
                <a:cs typeface="Times New Roman" pitchFamily="18" charset="0"/>
              </a:rPr>
              <a:t>Формулювання програмних результатів навчання</a:t>
            </a:r>
          </a:p>
          <a:p>
            <a:pPr marL="625475" indent="-269875" algn="just" eaLnBrk="1" fontAlgn="auto" hangingPunct="1">
              <a:spcAft>
                <a:spcPts val="600"/>
              </a:spcAft>
              <a:buFont typeface="Arial" pitchFamily="34" charset="0"/>
              <a:buChar char="•"/>
              <a:defRPr/>
            </a:pPr>
            <a:r>
              <a:rPr lang="en-US" sz="2000" dirty="0">
                <a:latin typeface="Times New Roman" pitchFamily="18" charset="0"/>
                <a:cs typeface="Times New Roman" pitchFamily="18" charset="0"/>
              </a:rPr>
              <a:t>c</a:t>
            </a:r>
            <a:r>
              <a:rPr lang="uk-UA" sz="2000" dirty="0">
                <a:latin typeface="Times New Roman" pitchFamily="18" charset="0"/>
                <a:cs typeface="Times New Roman" pitchFamily="18" charset="0"/>
              </a:rPr>
              <a:t>формулювати програмні результати навчання </a:t>
            </a:r>
            <a:r>
              <a:rPr lang="uk-UA" sz="2000" dirty="0" smtClean="0">
                <a:latin typeface="Times New Roman" pitchFamily="18" charset="0"/>
                <a:cs typeface="Times New Roman" pitchFamily="18" charset="0"/>
              </a:rPr>
              <a:t>відповідно </a:t>
            </a:r>
            <a:r>
              <a:rPr lang="uk-UA" sz="2000" dirty="0">
                <a:latin typeface="Times New Roman" pitchFamily="18" charset="0"/>
                <a:cs typeface="Times New Roman" pitchFamily="18" charset="0"/>
              </a:rPr>
              <a:t>до ключових програмних </a:t>
            </a:r>
            <a:r>
              <a:rPr lang="uk-UA" sz="2000" dirty="0" err="1">
                <a:latin typeface="Times New Roman" pitchFamily="18" charset="0"/>
                <a:cs typeface="Times New Roman" pitchFamily="18" charset="0"/>
              </a:rPr>
              <a:t>компетентностей</a:t>
            </a:r>
            <a:r>
              <a:rPr lang="uk-UA" sz="2000" dirty="0">
                <a:latin typeface="Times New Roman" pitchFamily="18" charset="0"/>
                <a:cs typeface="Times New Roman" pitchFamily="18" charset="0"/>
              </a:rPr>
              <a:t>.</a:t>
            </a:r>
          </a:p>
          <a:p>
            <a:pPr marL="625475" indent="-457200" eaLnBrk="1" fontAlgn="auto" hangingPunct="1">
              <a:spcAft>
                <a:spcPts val="0"/>
              </a:spcAft>
              <a:buFont typeface="+mj-lt"/>
              <a:buAutoNum type="arabicPeriod" startAt="4"/>
              <a:defRPr/>
            </a:pPr>
            <a:r>
              <a:rPr lang="uk-UA" sz="2000" b="1" dirty="0">
                <a:latin typeface="Times New Roman" pitchFamily="18" charset="0"/>
                <a:cs typeface="Times New Roman" pitchFamily="18" charset="0"/>
              </a:rPr>
              <a:t>Вирішення питання щодо </a:t>
            </a:r>
            <a:r>
              <a:rPr lang="uk-UA" sz="2000" b="1" dirty="0" err="1">
                <a:latin typeface="Times New Roman" pitchFamily="18" charset="0"/>
                <a:cs typeface="Times New Roman" pitchFamily="18" charset="0"/>
              </a:rPr>
              <a:t>модуляризації</a:t>
            </a:r>
            <a:r>
              <a:rPr lang="uk-UA" sz="2000" b="1" dirty="0">
                <a:latin typeface="Times New Roman" pitchFamily="18" charset="0"/>
                <a:cs typeface="Times New Roman" pitchFamily="18" charset="0"/>
              </a:rPr>
              <a:t> освітньої програми</a:t>
            </a:r>
          </a:p>
          <a:p>
            <a:pPr marL="622300" indent="-266700" algn="just"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Вирішити, чи кожна одиниця програми повинна мати кратний кредитний вимір (наприклад, 5-10-15), або довільний вимір, що відповідає реальному навчальному навантаженню,</a:t>
            </a:r>
          </a:p>
          <a:p>
            <a:pPr marL="622300" indent="-266700" algn="just" eaLnBrk="1" fontAlgn="auto" hangingPunct="1">
              <a:spcAft>
                <a:spcPts val="600"/>
              </a:spcAft>
              <a:buFont typeface="Arial" pitchFamily="34" charset="0"/>
              <a:buChar char="•"/>
              <a:defRPr/>
            </a:pPr>
            <a:r>
              <a:rPr lang="uk-UA" sz="2000" dirty="0">
                <a:latin typeface="Times New Roman" pitchFamily="18" charset="0"/>
                <a:cs typeface="Times New Roman" pitchFamily="18" charset="0"/>
              </a:rPr>
              <a:t>присвоїти ЄКТС кредити кожній одиниці освітньої програми, за умови, що одному семестру відповідає 30 ЄКТС кредитів, а звичайному навчальному року – 60 ЄКТС кредитів. 1 ЄКТС кредит відповідає 30 годинам загального навчального навантаження студента.</a:t>
            </a:r>
            <a:endParaRPr lang="en-US" altLang="uk-UA" sz="2000" dirty="0"/>
          </a:p>
        </p:txBody>
      </p:sp>
      <p:pic>
        <p:nvPicPr>
          <p:cNvPr id="143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43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5363"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Методологія побудови студентоцентрованої </a:t>
            </a:r>
            <a:br>
              <a:rPr lang="uk-UA" altLang="uk-UA" b="1" baseline="30000" smtClean="0">
                <a:solidFill>
                  <a:srgbClr val="00A1E4"/>
                </a:solidFill>
                <a:latin typeface="HeliosExt"/>
              </a:rPr>
            </a:br>
            <a:r>
              <a:rPr lang="uk-UA" altLang="uk-UA" b="1" baseline="30000" smtClean="0">
                <a:solidFill>
                  <a:srgbClr val="00A1E4"/>
                </a:solidFill>
                <a:latin typeface="HeliosExt"/>
              </a:rPr>
              <a:t>освітньої програми</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5365"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7D593EE6-CCD2-46C1-9C38-84A1F422B1E9}" type="slidenum">
              <a:rPr lang="uk-UA" altLang="uk-UA" sz="2000" smtClean="0">
                <a:solidFill>
                  <a:schemeClr val="bg1"/>
                </a:solidFill>
                <a:latin typeface="HeliosLight"/>
              </a:rPr>
              <a:pPr algn="l"/>
              <a:t>48</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79438" y="1844675"/>
            <a:ext cx="7708219" cy="4401205"/>
          </a:xfrm>
          <a:prstGeom prst="rect">
            <a:avLst/>
          </a:prstGeom>
          <a:noFill/>
          <a:ln w="9525">
            <a:noFill/>
            <a:miter lim="800000"/>
            <a:headEnd/>
            <a:tailEnd/>
          </a:ln>
        </p:spPr>
        <p:txBody>
          <a:bodyPr wrap="square">
            <a:spAutoFit/>
          </a:bodyPr>
          <a:lstStyle/>
          <a:p>
            <a:pPr marL="622300" indent="-444500" eaLnBrk="1" fontAlgn="auto" hangingPunct="1">
              <a:spcAft>
                <a:spcPts val="0"/>
              </a:spcAft>
              <a:buFont typeface="+mj-lt"/>
              <a:buAutoNum type="arabicPeriod" startAt="5"/>
              <a:defRPr/>
            </a:pPr>
            <a:r>
              <a:rPr lang="uk-UA" sz="2000" b="1" dirty="0">
                <a:latin typeface="Times New Roman" pitchFamily="18" charset="0"/>
                <a:cs typeface="Times New Roman" pitchFamily="18" charset="0"/>
              </a:rPr>
              <a:t>Визначення </a:t>
            </a:r>
            <a:r>
              <a:rPr lang="uk-UA" sz="2000" b="1" dirty="0" err="1">
                <a:latin typeface="Times New Roman" pitchFamily="18" charset="0"/>
                <a:cs typeface="Times New Roman" pitchFamily="18" charset="0"/>
              </a:rPr>
              <a:t>компетентностей</a:t>
            </a:r>
            <a:r>
              <a:rPr lang="uk-UA" sz="2000" b="1" dirty="0">
                <a:latin typeface="Times New Roman" pitchFamily="18" charset="0"/>
                <a:cs typeface="Times New Roman" pitchFamily="18" charset="0"/>
              </a:rPr>
              <a:t> та формулювання результатів навчання для кожного модуля</a:t>
            </a:r>
          </a:p>
          <a:p>
            <a:pPr marL="615950" indent="-260350" algn="just"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вибрати загальні та спеціальні компетентності, які слід сформувати та покращити в кожному модулі, на основі ключових програмних </a:t>
            </a:r>
            <a:r>
              <a:rPr lang="uk-UA" sz="2000" dirty="0" err="1">
                <a:latin typeface="Times New Roman" pitchFamily="18" charset="0"/>
                <a:cs typeface="Times New Roman" pitchFamily="18" charset="0"/>
              </a:rPr>
              <a:t>компетентностей</a:t>
            </a:r>
            <a:r>
              <a:rPr lang="uk-UA"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marL="615950" indent="-260350" algn="just"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сформулювати результати навчання для кожної компетентності, які слід розвинути в даній структурній одиниці освітньої програми.</a:t>
            </a:r>
            <a:endParaRPr lang="uk-UA" sz="2000" b="1" dirty="0">
              <a:latin typeface="Times New Roman" pitchFamily="18" charset="0"/>
              <a:cs typeface="Times New Roman" pitchFamily="18" charset="0"/>
            </a:endParaRPr>
          </a:p>
          <a:p>
            <a:pPr marL="576262" indent="-457200" algn="just" eaLnBrk="1" fontAlgn="auto" hangingPunct="1">
              <a:spcAft>
                <a:spcPts val="0"/>
              </a:spcAft>
              <a:buFont typeface="+mj-lt"/>
              <a:buAutoNum type="arabicPeriod" startAt="6"/>
              <a:defRPr/>
            </a:pPr>
            <a:r>
              <a:rPr lang="uk-UA" sz="2000" b="1" dirty="0">
                <a:latin typeface="Times New Roman" pitchFamily="18" charset="0"/>
                <a:cs typeface="Times New Roman" pitchFamily="18" charset="0"/>
              </a:rPr>
              <a:t> Визначення підходів до викладання, навчання та оцінювання</a:t>
            </a:r>
            <a:endParaRPr lang="ru-RU" sz="2000" b="1" dirty="0">
              <a:latin typeface="Times New Roman" pitchFamily="18" charset="0"/>
              <a:cs typeface="Times New Roman" pitchFamily="18" charset="0"/>
            </a:endParaRPr>
          </a:p>
          <a:p>
            <a:pPr marL="622300" indent="-266700" algn="just"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погодити спосіб якнайкращого розвитку та оцінювання </a:t>
            </a:r>
            <a:r>
              <a:rPr lang="uk-UA" sz="2000" dirty="0" err="1">
                <a:latin typeface="Times New Roman" pitchFamily="18" charset="0"/>
                <a:cs typeface="Times New Roman" pitchFamily="18" charset="0"/>
              </a:rPr>
              <a:t>компетентностей</a:t>
            </a:r>
            <a:r>
              <a:rPr lang="uk-UA" sz="2000" dirty="0">
                <a:latin typeface="Times New Roman" pitchFamily="18" charset="0"/>
                <a:cs typeface="Times New Roman" pitchFamily="18" charset="0"/>
              </a:rPr>
              <a:t> та досягнення бажаних результатів навчання,</a:t>
            </a:r>
            <a:endParaRPr lang="ru-RU" sz="2000" dirty="0">
              <a:latin typeface="Times New Roman" pitchFamily="18" charset="0"/>
              <a:cs typeface="Times New Roman" pitchFamily="18" charset="0"/>
            </a:endParaRPr>
          </a:p>
          <a:p>
            <a:pPr marL="622300" indent="-266700" algn="just" eaLnBrk="1" fontAlgn="auto" hangingPunct="1">
              <a:spcAft>
                <a:spcPts val="600"/>
              </a:spcAft>
              <a:buFont typeface="Arial" pitchFamily="34" charset="0"/>
              <a:buChar char="•"/>
              <a:defRPr/>
            </a:pPr>
            <a:r>
              <a:rPr lang="uk-UA" sz="2000" dirty="0">
                <a:latin typeface="Times New Roman" pitchFamily="18" charset="0"/>
                <a:cs typeface="Times New Roman" pitchFamily="18" charset="0"/>
              </a:rPr>
              <a:t>передбачити різноманітні підходи до навчання, викладання та оцінювання.</a:t>
            </a:r>
            <a:endParaRPr lang="en-US" altLang="uk-UA" sz="2000" dirty="0"/>
          </a:p>
        </p:txBody>
      </p:sp>
      <p:pic>
        <p:nvPicPr>
          <p:cNvPr id="15371"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5372"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6387"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Методологія побудови студентоцентрованої </a:t>
            </a:r>
            <a:br>
              <a:rPr lang="uk-UA" altLang="uk-UA" b="1" baseline="30000" smtClean="0">
                <a:solidFill>
                  <a:srgbClr val="00A1E4"/>
                </a:solidFill>
                <a:latin typeface="HeliosExt"/>
              </a:rPr>
            </a:br>
            <a:r>
              <a:rPr lang="uk-UA" altLang="uk-UA" b="1" baseline="30000" smtClean="0">
                <a:solidFill>
                  <a:srgbClr val="00A1E4"/>
                </a:solidFill>
                <a:latin typeface="HeliosExt"/>
              </a:rPr>
              <a:t>освітньої програми</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6389"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82242460-4B05-4F81-9F47-90E4ADE7E8DF}" type="slidenum">
              <a:rPr lang="uk-UA" altLang="uk-UA" sz="2000" smtClean="0">
                <a:solidFill>
                  <a:schemeClr val="bg1"/>
                </a:solidFill>
                <a:latin typeface="HeliosLight"/>
              </a:rPr>
              <a:pPr algn="l"/>
              <a:t>49</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711200" y="1962150"/>
            <a:ext cx="7518400" cy="4170372"/>
          </a:xfrm>
          <a:prstGeom prst="rect">
            <a:avLst/>
          </a:prstGeom>
          <a:noFill/>
          <a:ln w="9525">
            <a:noFill/>
            <a:miter lim="800000"/>
            <a:headEnd/>
            <a:tailEnd/>
          </a:ln>
        </p:spPr>
        <p:txBody>
          <a:bodyPr wrap="square">
            <a:spAutoFit/>
          </a:bodyPr>
          <a:lstStyle/>
          <a:p>
            <a:pPr marL="625475" indent="-447675" algn="just" eaLnBrk="1" fontAlgn="auto" hangingPunct="1">
              <a:spcAft>
                <a:spcPts val="0"/>
              </a:spcAft>
              <a:buFont typeface="+mj-lt"/>
              <a:buAutoNum type="arabicPeriod" startAt="7"/>
              <a:defRPr/>
            </a:pPr>
            <a:r>
              <a:rPr lang="uk-UA" sz="2000" b="1" dirty="0">
                <a:latin typeface="Times New Roman" pitchFamily="18" charset="0"/>
                <a:cs typeface="Times New Roman" pitchFamily="18" charset="0"/>
              </a:rPr>
              <a:t>Перевірка охоплення ключових загальних та предметно-спеціалізованих </a:t>
            </a:r>
            <a:r>
              <a:rPr lang="uk-UA" sz="2000" b="1" dirty="0" err="1">
                <a:latin typeface="Times New Roman" pitchFamily="18" charset="0"/>
                <a:cs typeface="Times New Roman" pitchFamily="18" charset="0"/>
              </a:rPr>
              <a:t>компетентностей</a:t>
            </a:r>
            <a:r>
              <a:rPr lang="uk-UA" sz="2000" b="1"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marL="622300" indent="-266700" algn="just"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перевірити розвиток ключових загальних та спеціальних </a:t>
            </a:r>
            <a:r>
              <a:rPr lang="uk-UA" sz="2000" dirty="0" err="1">
                <a:latin typeface="Times New Roman" pitchFamily="18" charset="0"/>
                <a:cs typeface="Times New Roman" pitchFamily="18" charset="0"/>
              </a:rPr>
              <a:t>компетентностей</a:t>
            </a:r>
            <a:r>
              <a:rPr lang="uk-UA"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marL="622300" indent="-266700" algn="just" eaLnBrk="1" fontAlgn="auto" hangingPunct="1">
              <a:spcAft>
                <a:spcPts val="600"/>
              </a:spcAft>
              <a:buFont typeface="Arial" pitchFamily="34" charset="0"/>
              <a:buChar char="•"/>
              <a:defRPr/>
            </a:pPr>
            <a:r>
              <a:rPr lang="uk-UA" sz="2000" dirty="0">
                <a:latin typeface="Times New Roman" pitchFamily="18" charset="0"/>
                <a:cs typeface="Times New Roman" pitchFamily="18" charset="0"/>
              </a:rPr>
              <a:t>перевірити, чи всі програмні ключові загальні та спеціальні компетентності покриваються </a:t>
            </a:r>
            <a:r>
              <a:rPr lang="uk-UA" sz="2000" dirty="0" smtClean="0">
                <a:latin typeface="Times New Roman" pitchFamily="18" charset="0"/>
                <a:cs typeface="Times New Roman" pitchFamily="18" charset="0"/>
              </a:rPr>
              <a:t>компонентами </a:t>
            </a:r>
            <a:r>
              <a:rPr lang="uk-UA" sz="2000" dirty="0">
                <a:latin typeface="Times New Roman" pitchFamily="18" charset="0"/>
                <a:cs typeface="Times New Roman" pitchFamily="18" charset="0"/>
              </a:rPr>
              <a:t>освітньої програми.</a:t>
            </a:r>
          </a:p>
          <a:p>
            <a:pPr marL="625475" indent="-447675" algn="just" eaLnBrk="1" fontAlgn="auto" hangingPunct="1">
              <a:spcAft>
                <a:spcPts val="0"/>
              </a:spcAft>
              <a:buFont typeface="+mj-lt"/>
              <a:buAutoNum type="arabicPeriod" startAt="8"/>
              <a:defRPr/>
            </a:pPr>
            <a:r>
              <a:rPr lang="uk-UA" sz="2000" b="1" dirty="0">
                <a:latin typeface="Times New Roman" pitchFamily="18" charset="0"/>
                <a:cs typeface="Times New Roman" pitchFamily="18" charset="0"/>
              </a:rPr>
              <a:t>Розроблення освітньої програми та її структурних одиниць</a:t>
            </a:r>
            <a:endParaRPr lang="ru-RU" sz="2000" b="1" dirty="0">
              <a:latin typeface="Times New Roman" pitchFamily="18" charset="0"/>
              <a:cs typeface="Times New Roman" pitchFamily="18" charset="0"/>
            </a:endParaRPr>
          </a:p>
          <a:p>
            <a:pPr marL="615950" indent="-260350" algn="just"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підготувати опис програми та описи її структурних одиниць на основі профілю, ключових програмних </a:t>
            </a:r>
            <a:r>
              <a:rPr lang="uk-UA" sz="2000" dirty="0" err="1">
                <a:latin typeface="Times New Roman" pitchFamily="18" charset="0"/>
                <a:cs typeface="Times New Roman" pitchFamily="18" charset="0"/>
              </a:rPr>
              <a:t>компетентностей</a:t>
            </a:r>
            <a:r>
              <a:rPr lang="uk-UA" sz="2000" dirty="0">
                <a:latin typeface="Times New Roman" pitchFamily="18" charset="0"/>
                <a:cs typeface="Times New Roman" pitchFamily="18" charset="0"/>
              </a:rPr>
              <a:t>, програмних результатів навчання, розподілу кредитів, визначених підходів до навчання та оцінювання.</a:t>
            </a:r>
            <a:endParaRPr lang="en-US" altLang="uk-UA" sz="2000" dirty="0"/>
          </a:p>
        </p:txBody>
      </p:sp>
      <p:pic>
        <p:nvPicPr>
          <p:cNvPr id="16395"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6396"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5059" name="Подзаголовок 2"/>
          <p:cNvSpPr>
            <a:spLocks noGrp="1"/>
          </p:cNvSpPr>
          <p:nvPr>
            <p:ph type="subTitle" idx="1"/>
          </p:nvPr>
        </p:nvSpPr>
        <p:spPr>
          <a:xfrm>
            <a:off x="441325" y="487363"/>
            <a:ext cx="8272463" cy="808037"/>
          </a:xfrm>
        </p:spPr>
        <p:txBody>
          <a:bodyPr/>
          <a:lstStyle/>
          <a:p>
            <a:pPr algn="l" eaLnBrk="1" hangingPunct="1"/>
            <a:endParaRPr lang="uk-UA" altLang="uk-UA" sz="1100" b="1" baseline="30000" smtClean="0">
              <a:solidFill>
                <a:srgbClr val="00A1E4"/>
              </a:solidFill>
              <a:latin typeface="HeliosExt"/>
            </a:endParaRPr>
          </a:p>
          <a:p>
            <a:pPr algn="l" eaLnBrk="1" hangingPunct="1"/>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506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0C4DEA9F-FF76-4553-A6F7-439E0CCAB246}" type="slidenum">
              <a:rPr lang="uk-UA" altLang="uk-UA" sz="2000" smtClean="0">
                <a:solidFill>
                  <a:schemeClr val="bg1"/>
                </a:solidFill>
                <a:latin typeface="HeliosLight"/>
              </a:rPr>
              <a:pPr algn="l"/>
              <a:t>5</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45066" name="Прямокутник 12"/>
          <p:cNvSpPr>
            <a:spLocks noChangeArrowheads="1"/>
          </p:cNvSpPr>
          <p:nvPr/>
        </p:nvSpPr>
        <p:spPr bwMode="auto">
          <a:xfrm>
            <a:off x="652463" y="2695575"/>
            <a:ext cx="8026400" cy="2554545"/>
          </a:xfrm>
          <a:prstGeom prst="rect">
            <a:avLst/>
          </a:prstGeom>
          <a:noFill/>
          <a:ln w="9525">
            <a:noFill/>
            <a:miter lim="800000"/>
            <a:headEnd/>
            <a:tailEnd/>
          </a:ln>
        </p:spPr>
        <p:txBody>
          <a:bodyPr>
            <a:spAutoFit/>
          </a:bodyPr>
          <a:lstStyle/>
          <a:p>
            <a:pPr algn="ctr" eaLnBrk="1" hangingPunct="1"/>
            <a:r>
              <a:rPr lang="uk-UA" altLang="uk-UA" sz="4800" b="1" baseline="30000" dirty="0" smtClean="0">
                <a:solidFill>
                  <a:srgbClr val="00A1E4"/>
                </a:solidFill>
                <a:latin typeface="Times New Roman" pitchFamily="18" charset="0"/>
                <a:cs typeface="Times New Roman" pitchFamily="18" charset="0"/>
              </a:rPr>
              <a:t>Результати навчання:</a:t>
            </a:r>
          </a:p>
          <a:p>
            <a:pPr algn="ctr" eaLnBrk="1" hangingPunct="1"/>
            <a:r>
              <a:rPr lang="uk-UA" altLang="uk-UA" sz="4800" b="1" baseline="30000" dirty="0" smtClean="0">
                <a:solidFill>
                  <a:srgbClr val="00A1E4"/>
                </a:solidFill>
                <a:latin typeface="Times New Roman" pitchFamily="18" charset="0"/>
                <a:cs typeface="Times New Roman" pitchFamily="18" charset="0"/>
              </a:rPr>
              <a:t>означення, роль та рекомендації </a:t>
            </a:r>
            <a:endParaRPr lang="uk-UA" altLang="uk-UA" sz="4800" b="1" baseline="30000" dirty="0">
              <a:solidFill>
                <a:srgbClr val="00A1E4"/>
              </a:solidFill>
              <a:latin typeface="Times New Roman" pitchFamily="18" charset="0"/>
              <a:cs typeface="Times New Roman" pitchFamily="18" charset="0"/>
            </a:endParaRPr>
          </a:p>
          <a:p>
            <a:pPr algn="ctr" eaLnBrk="1" hangingPunct="1"/>
            <a:r>
              <a:rPr lang="uk-UA" altLang="uk-UA" sz="4800" b="1" baseline="30000" dirty="0">
                <a:solidFill>
                  <a:srgbClr val="00A1E4"/>
                </a:solidFill>
                <a:latin typeface="Times New Roman" pitchFamily="18" charset="0"/>
                <a:cs typeface="Times New Roman" pitchFamily="18" charset="0"/>
              </a:rPr>
              <a:t>щодо формулювання </a:t>
            </a:r>
          </a:p>
          <a:p>
            <a:pPr algn="ctr" eaLnBrk="1" hangingPunct="1"/>
            <a:r>
              <a:rPr lang="uk-UA" altLang="uk-UA" sz="4800" b="1" baseline="30000" dirty="0">
                <a:solidFill>
                  <a:srgbClr val="00A1E4"/>
                </a:solidFill>
                <a:latin typeface="Times New Roman" pitchFamily="18" charset="0"/>
                <a:cs typeface="Times New Roman" pitchFamily="18" charset="0"/>
              </a:rPr>
              <a:t>програмних результатів навчання </a:t>
            </a:r>
          </a:p>
          <a:p>
            <a:pPr algn="ctr" eaLnBrk="1" hangingPunct="1"/>
            <a:r>
              <a:rPr lang="uk-UA" altLang="uk-UA" sz="4800" b="1" baseline="30000" dirty="0">
                <a:solidFill>
                  <a:srgbClr val="00A1E4"/>
                </a:solidFill>
                <a:latin typeface="Times New Roman" pitchFamily="18" charset="0"/>
                <a:cs typeface="Times New Roman" pitchFamily="18" charset="0"/>
              </a:rPr>
              <a:t>та РН окремих  дисциплін</a:t>
            </a:r>
            <a:endParaRPr lang="ru-RU" altLang="uk-UA" sz="4800" b="1" baseline="30000" dirty="0">
              <a:solidFill>
                <a:srgbClr val="00A1E4"/>
              </a:solidFill>
              <a:latin typeface="Times New Roman" pitchFamily="18" charset="0"/>
              <a:cs typeface="Times New Roman" pitchFamily="18" charset="0"/>
            </a:endParaRPr>
          </a:p>
        </p:txBody>
      </p:sp>
      <p:pic>
        <p:nvPicPr>
          <p:cNvPr id="4506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506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741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Методологія побудови </a:t>
            </a:r>
            <a:r>
              <a:rPr lang="uk-UA" altLang="uk-UA" b="1" baseline="30000" dirty="0" err="1" smtClean="0">
                <a:solidFill>
                  <a:srgbClr val="00A1E4"/>
                </a:solidFill>
                <a:latin typeface="HeliosExt"/>
              </a:rPr>
              <a:t>студентоцентрованої</a:t>
            </a:r>
            <a:r>
              <a:rPr lang="uk-UA" altLang="uk-UA" b="1" baseline="30000" dirty="0" smtClean="0">
                <a:solidFill>
                  <a:srgbClr val="00A1E4"/>
                </a:solidFill>
                <a:latin typeface="HeliosExt"/>
              </a:rPr>
              <a:t> </a:t>
            </a:r>
            <a:br>
              <a:rPr lang="uk-UA" altLang="uk-UA" b="1" baseline="30000" dirty="0" smtClean="0">
                <a:solidFill>
                  <a:srgbClr val="00A1E4"/>
                </a:solidFill>
                <a:latin typeface="HeliosExt"/>
              </a:rPr>
            </a:br>
            <a:r>
              <a:rPr lang="uk-UA" altLang="uk-UA" b="1" baseline="30000" dirty="0" smtClean="0">
                <a:solidFill>
                  <a:srgbClr val="00A1E4"/>
                </a:solidFill>
                <a:latin typeface="HeliosExt"/>
              </a:rPr>
              <a:t>освітньої програми</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741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861767A-62D2-4E15-80F9-E6151F9DFB1E}" type="slidenum">
              <a:rPr lang="uk-UA" altLang="uk-UA" sz="2000" smtClean="0">
                <a:solidFill>
                  <a:schemeClr val="bg1"/>
                </a:solidFill>
                <a:latin typeface="HeliosLight"/>
              </a:rPr>
              <a:pPr algn="l"/>
              <a:t>50</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79438" y="2227263"/>
            <a:ext cx="8083550" cy="2246312"/>
          </a:xfrm>
          <a:prstGeom prst="rect">
            <a:avLst/>
          </a:prstGeom>
          <a:noFill/>
          <a:ln w="9525">
            <a:noFill/>
            <a:miter lim="800000"/>
            <a:headEnd/>
            <a:tailEnd/>
          </a:ln>
        </p:spPr>
        <p:txBody>
          <a:bodyPr>
            <a:spAutoFit/>
          </a:bodyPr>
          <a:lstStyle/>
          <a:p>
            <a:pPr marL="533400" indent="-355600" eaLnBrk="1" fontAlgn="auto" hangingPunct="1">
              <a:spcAft>
                <a:spcPts val="0"/>
              </a:spcAft>
              <a:buFont typeface="+mj-lt"/>
              <a:buAutoNum type="arabicPeriod" startAt="9"/>
              <a:defRPr/>
            </a:pPr>
            <a:r>
              <a:rPr lang="uk-UA" sz="2000" b="1" dirty="0">
                <a:latin typeface="Times New Roman" pitchFamily="18" charset="0"/>
                <a:cs typeface="Times New Roman" pitchFamily="18" charset="0"/>
              </a:rPr>
              <a:t>Перевірка збалансованості та реалістичності програми</a:t>
            </a:r>
            <a:endParaRPr lang="ru-RU" sz="2000" b="1" dirty="0">
              <a:latin typeface="Times New Roman" pitchFamily="18" charset="0"/>
              <a:cs typeface="Times New Roman" pitchFamily="18" charset="0"/>
            </a:endParaRPr>
          </a:p>
          <a:p>
            <a:pPr marL="615950" indent="-260350" algn="just"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перевірте, чи завершена програма збалансована, тобто - чи прикладені зусилля вартують </a:t>
            </a:r>
            <a:r>
              <a:rPr lang="uk-UA" sz="2000" dirty="0" err="1">
                <a:latin typeface="Times New Roman" pitchFamily="18" charset="0"/>
                <a:cs typeface="Times New Roman" pitchFamily="18" charset="0"/>
              </a:rPr>
              <a:t>компетентностей</a:t>
            </a:r>
            <a:r>
              <a:rPr lang="uk-UA" sz="2000" dirty="0">
                <a:latin typeface="Times New Roman" pitchFamily="18" charset="0"/>
                <a:cs typeface="Times New Roman" pitchFamily="18" charset="0"/>
              </a:rPr>
              <a:t>, які мають бути досягнуті,</a:t>
            </a:r>
            <a:endParaRPr lang="ru-RU" sz="2000" dirty="0">
              <a:latin typeface="Times New Roman" pitchFamily="18" charset="0"/>
              <a:cs typeface="Times New Roman" pitchFamily="18" charset="0"/>
            </a:endParaRPr>
          </a:p>
          <a:p>
            <a:pPr marL="615950" indent="-260350" algn="just" eaLnBrk="1" fontAlgn="auto" hangingPunct="1">
              <a:spcAft>
                <a:spcPts val="600"/>
              </a:spcAft>
              <a:buFont typeface="Arial" pitchFamily="34" charset="0"/>
              <a:buChar char="•"/>
              <a:defRPr/>
            </a:pPr>
            <a:r>
              <a:rPr lang="uk-UA" sz="2000" dirty="0">
                <a:latin typeface="Times New Roman" pitchFamily="18" charset="0"/>
                <a:cs typeface="Times New Roman" pitchFamily="18" charset="0"/>
              </a:rPr>
              <a:t>перевірте, чи кредити присвоєні  раціонально, чи студенти здатні завершити окремі дисципліни та всю освітню програму, вклавшись у визначений час.</a:t>
            </a:r>
            <a:endParaRPr lang="en-US" altLang="uk-UA" sz="2000" dirty="0"/>
          </a:p>
        </p:txBody>
      </p:sp>
      <p:pic>
        <p:nvPicPr>
          <p:cNvPr id="1741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742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843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Методологія побудови студентоцентрованої </a:t>
            </a:r>
            <a:br>
              <a:rPr lang="uk-UA" altLang="uk-UA" b="1" baseline="30000" smtClean="0">
                <a:solidFill>
                  <a:srgbClr val="00A1E4"/>
                </a:solidFill>
                <a:latin typeface="HeliosExt"/>
              </a:rPr>
            </a:br>
            <a:r>
              <a:rPr lang="uk-UA" altLang="uk-UA" b="1" baseline="30000" smtClean="0">
                <a:solidFill>
                  <a:srgbClr val="00A1E4"/>
                </a:solidFill>
                <a:latin typeface="HeliosExt"/>
              </a:rPr>
              <a:t>освітньої програми</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843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8D3AF0A-3B1D-4E40-BB14-CA7EF168D338}" type="slidenum">
              <a:rPr lang="uk-UA" altLang="uk-UA" sz="2000" smtClean="0">
                <a:solidFill>
                  <a:schemeClr val="bg1"/>
                </a:solidFill>
                <a:latin typeface="HeliosLight"/>
              </a:rPr>
              <a:pPr algn="l"/>
              <a:t>51</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65149" y="1755775"/>
            <a:ext cx="7925707" cy="4708981"/>
          </a:xfrm>
          <a:prstGeom prst="rect">
            <a:avLst/>
          </a:prstGeom>
          <a:noFill/>
          <a:ln w="9525">
            <a:noFill/>
            <a:miter lim="800000"/>
            <a:headEnd/>
            <a:tailEnd/>
          </a:ln>
        </p:spPr>
        <p:txBody>
          <a:bodyPr wrap="square">
            <a:spAutoFit/>
          </a:bodyPr>
          <a:lstStyle/>
          <a:p>
            <a:pPr marL="536575" indent="-358775" eaLnBrk="1" fontAlgn="auto" hangingPunct="1">
              <a:spcAft>
                <a:spcPts val="0"/>
              </a:spcAft>
              <a:buFont typeface="+mj-lt"/>
              <a:buAutoNum type="arabicPeriod" startAt="10"/>
              <a:defRPr/>
            </a:pPr>
            <a:r>
              <a:rPr lang="uk-UA" sz="2000" b="1" dirty="0">
                <a:latin typeface="Times New Roman" pitchFamily="18" charset="0"/>
                <a:cs typeface="Times New Roman" pitchFamily="18" charset="0"/>
              </a:rPr>
              <a:t>Моніторинг та удосконалення програми в процесі її реалізації</a:t>
            </a:r>
            <a:endParaRPr lang="ru-RU" sz="2000" b="1" dirty="0">
              <a:latin typeface="Times New Roman" pitchFamily="18" charset="0"/>
              <a:cs typeface="Times New Roman" pitchFamily="18" charset="0"/>
            </a:endParaRPr>
          </a:p>
          <a:p>
            <a:pPr marL="615950" indent="-260350" algn="just"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реалізуйте освітню програму та її компоненти відповідно до чіткої структури та прозорого плану впровадження,</a:t>
            </a:r>
            <a:endParaRPr lang="ru-RU" sz="2000" dirty="0">
              <a:latin typeface="Times New Roman" pitchFamily="18" charset="0"/>
              <a:cs typeface="Times New Roman" pitchFamily="18" charset="0"/>
            </a:endParaRPr>
          </a:p>
          <a:p>
            <a:pPr marL="615950" indent="-260350" algn="just"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виконуйте моніторинг програми та її компонентів шляхом опитування студентів та працівників з метою оцінювання викладання, навчання та оцінювання, а також вихідної інформації відповідно до показника успішності, рекомендовано використовувати контрольний перелік запитань </a:t>
            </a:r>
            <a:r>
              <a:rPr lang="en-US" sz="2000" dirty="0">
                <a:latin typeface="Times New Roman" pitchFamily="18" charset="0"/>
                <a:cs typeface="Times New Roman" pitchFamily="18" charset="0"/>
              </a:rPr>
              <a:t>Tuning </a:t>
            </a:r>
            <a:r>
              <a:rPr lang="uk-UA" sz="2000" dirty="0">
                <a:latin typeface="Times New Roman" pitchFamily="18" charset="0"/>
                <a:cs typeface="Times New Roman" pitchFamily="18" charset="0"/>
              </a:rPr>
              <a:t>для оцінки навчального плану.</a:t>
            </a:r>
          </a:p>
          <a:p>
            <a:pPr marL="615950" indent="-260350" algn="just"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використовуйте системи зворотного та прямого зв’язку для аналізу результатів оцінювання та очікуваних розробок в предметній галузі з врахуванням потреб суспільства та наукового середовища.</a:t>
            </a:r>
            <a:endParaRPr lang="ru-RU" sz="2000" dirty="0">
              <a:latin typeface="Times New Roman" pitchFamily="18" charset="0"/>
              <a:cs typeface="Times New Roman" pitchFamily="18" charset="0"/>
            </a:endParaRPr>
          </a:p>
          <a:p>
            <a:pPr marL="615950" indent="-260350" algn="just" eaLnBrk="1" fontAlgn="auto" hangingPunct="1">
              <a:spcAft>
                <a:spcPts val="0"/>
              </a:spcAft>
              <a:buFont typeface="Arial" pitchFamily="34" charset="0"/>
              <a:buChar char="•"/>
              <a:defRPr/>
            </a:pPr>
            <a:r>
              <a:rPr lang="uk-UA" sz="2000" dirty="0">
                <a:latin typeface="Times New Roman" pitchFamily="18" charset="0"/>
                <a:cs typeface="Times New Roman" pitchFamily="18" charset="0"/>
              </a:rPr>
              <a:t>використовуйте отриману інформацію для удосконалення програми в цілому та її компонентів.</a:t>
            </a:r>
            <a:endParaRPr lang="en-US" altLang="uk-UA" sz="2000" dirty="0"/>
          </a:p>
        </p:txBody>
      </p:sp>
      <p:pic>
        <p:nvPicPr>
          <p:cNvPr id="1844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844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843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Циклічне підвищення якості</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843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8D3AF0A-3B1D-4E40-BB14-CA7EF168D338}" type="slidenum">
              <a:rPr lang="uk-UA" altLang="uk-UA" sz="2000" smtClean="0">
                <a:solidFill>
                  <a:schemeClr val="bg1"/>
                </a:solidFill>
                <a:latin typeface="HeliosLight"/>
              </a:rPr>
              <a:pPr algn="l"/>
              <a:t>52</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1844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844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pic>
        <p:nvPicPr>
          <p:cNvPr id="13" name="Содержимое 5"/>
          <p:cNvPicPr>
            <a:picLocks/>
          </p:cNvPicPr>
          <p:nvPr/>
        </p:nvPicPr>
        <p:blipFill>
          <a:blip r:embed="rId6"/>
          <a:srcRect l="19751" t="18005" r="27527" b="11633"/>
          <a:stretch>
            <a:fillRect/>
          </a:stretch>
        </p:blipFill>
        <p:spPr bwMode="auto">
          <a:xfrm>
            <a:off x="1045029" y="1364343"/>
            <a:ext cx="7068457" cy="4848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843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Самоаналіз освітньої програми</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843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8D3AF0A-3B1D-4E40-BB14-CA7EF168D338}" type="slidenum">
              <a:rPr lang="uk-UA" altLang="uk-UA" sz="2000" smtClean="0">
                <a:solidFill>
                  <a:schemeClr val="bg1"/>
                </a:solidFill>
                <a:latin typeface="HeliosLight"/>
              </a:rPr>
              <a:pPr algn="l"/>
              <a:t>53</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65150" y="1379538"/>
            <a:ext cx="7722507" cy="5139869"/>
          </a:xfrm>
          <a:prstGeom prst="rect">
            <a:avLst/>
          </a:prstGeom>
          <a:noFill/>
          <a:ln w="9525">
            <a:noFill/>
            <a:miter lim="800000"/>
            <a:headEnd/>
            <a:tailEnd/>
          </a:ln>
        </p:spPr>
        <p:txBody>
          <a:bodyPr wrap="square">
            <a:spAutoFit/>
          </a:bodyPr>
          <a:lstStyle/>
          <a:p>
            <a:pPr marL="177800" eaLnBrk="1" fontAlgn="auto" hangingPunct="1">
              <a:spcAft>
                <a:spcPts val="0"/>
              </a:spcAft>
              <a:defRPr/>
            </a:pPr>
            <a:r>
              <a:rPr lang="uk-UA" sz="2000" b="1" u="sng" dirty="0" smtClean="0">
                <a:latin typeface="Times New Roman" pitchFamily="18" charset="0"/>
                <a:cs typeface="Times New Roman" pitchFamily="18" charset="0"/>
              </a:rPr>
              <a:t>Запитання </a:t>
            </a:r>
            <a:r>
              <a:rPr lang="uk-UA" sz="2000" b="1" u="sng" dirty="0">
                <a:latin typeface="Times New Roman" pitchFamily="18" charset="0"/>
                <a:cs typeface="Times New Roman" pitchFamily="18" charset="0"/>
              </a:rPr>
              <a:t>щодо профілю програми</a:t>
            </a:r>
            <a:r>
              <a:rPr lang="uk-UA" sz="2000" b="1" u="sng" dirty="0" smtClean="0">
                <a:latin typeface="Times New Roman" pitchFamily="18" charset="0"/>
                <a:cs typeface="Times New Roman" pitchFamily="18" charset="0"/>
              </a:rPr>
              <a:t>: </a:t>
            </a:r>
            <a:endParaRPr lang="uk-UA" sz="2000" b="1" dirty="0" smtClean="0">
              <a:latin typeface="Times New Roman" pitchFamily="18" charset="0"/>
              <a:cs typeface="Times New Roman" pitchFamily="18" charset="0"/>
            </a:endParaRPr>
          </a:p>
          <a:p>
            <a:pPr marL="177800" eaLnBrk="1" fontAlgn="auto" hangingPunct="1">
              <a:spcAft>
                <a:spcPts val="0"/>
              </a:spcAft>
              <a:defRPr/>
            </a:pPr>
            <a:endParaRPr lang="uk-UA" sz="2000" b="1" dirty="0">
              <a:latin typeface="Times New Roman" pitchFamily="18" charset="0"/>
              <a:cs typeface="Times New Roman" pitchFamily="18" charset="0"/>
            </a:endParaRPr>
          </a:p>
          <a:p>
            <a:pPr marL="261938" indent="-261938" algn="just">
              <a:buFont typeface="Arial" pitchFamily="34" charset="0"/>
              <a:buChar char="•"/>
              <a:defRPr/>
            </a:pPr>
            <a:r>
              <a:rPr lang="uk-UA" dirty="0" smtClean="0">
                <a:latin typeface="Times New Roman" pitchFamily="18" charset="0"/>
                <a:cs typeface="Times New Roman" pitchFamily="18" charset="0"/>
              </a:rPr>
              <a:t>Чи </a:t>
            </a:r>
            <a:r>
              <a:rPr lang="uk-UA" dirty="0">
                <a:latin typeface="Times New Roman" pitchFamily="18" charset="0"/>
                <a:cs typeface="Times New Roman" pitchFamily="18" charset="0"/>
              </a:rPr>
              <a:t>чітко і повністю зазначено потребу в новій програмі та її потенціал?</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є метою створення нової програми задовольнити встановлені або нові професійні і/чи соціальні вимоги?</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проходило консультування із зацікавленими сторонами? Чи вони визначили потребу для нової програми? </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був вибраний відповідний підхід під час консультацій? Чи були вибрані відповідні групи для консультацій щодо нової програми?</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чіткими є визначення профілю програми, цільових груп, на які програма спрямована, її місце в національному та міжнародному просторі?</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є очевидним, що програма буде відповідно визнана в контексті майбутнього працевлаштування? Чи вона належить до конкретного професійного чи соціального контексту?</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нова програма є науково цікавою для працівників та студентів?</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є розуміння освітянського контексту, в якому нова програма буде реалізована?</a:t>
            </a:r>
            <a:endParaRPr lang="ru-RU" b="1" dirty="0">
              <a:latin typeface="Times New Roman" pitchFamily="18" charset="0"/>
              <a:cs typeface="Times New Roman" pitchFamily="18" charset="0"/>
            </a:endParaRPr>
          </a:p>
        </p:txBody>
      </p:sp>
      <p:pic>
        <p:nvPicPr>
          <p:cNvPr id="1844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844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extLst>
      <p:ext uri="{BB962C8B-B14F-4D97-AF65-F5344CB8AC3E}">
        <p14:creationId xmlns="" xmlns:p14="http://schemas.microsoft.com/office/powerpoint/2010/main" val="1303578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843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Самоаналіз освітньої програми</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843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8D3AF0A-3B1D-4E40-BB14-CA7EF168D338}" type="slidenum">
              <a:rPr lang="uk-UA" altLang="uk-UA" sz="2000" smtClean="0">
                <a:solidFill>
                  <a:schemeClr val="bg1"/>
                </a:solidFill>
                <a:latin typeface="HeliosLight"/>
              </a:rPr>
              <a:pPr algn="l"/>
              <a:t>54</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65149" y="1755775"/>
            <a:ext cx="7925707" cy="3785652"/>
          </a:xfrm>
          <a:prstGeom prst="rect">
            <a:avLst/>
          </a:prstGeom>
          <a:noFill/>
          <a:ln w="9525">
            <a:noFill/>
            <a:miter lim="800000"/>
            <a:headEnd/>
            <a:tailEnd/>
          </a:ln>
        </p:spPr>
        <p:txBody>
          <a:bodyPr wrap="square">
            <a:spAutoFit/>
          </a:bodyPr>
          <a:lstStyle/>
          <a:p>
            <a:pPr marL="177800" eaLnBrk="1" fontAlgn="auto" hangingPunct="1">
              <a:spcAft>
                <a:spcPts val="0"/>
              </a:spcAft>
              <a:defRPr/>
            </a:pPr>
            <a:r>
              <a:rPr lang="uk-UA" sz="2000" b="1" u="sng" dirty="0" smtClean="0">
                <a:latin typeface="Times New Roman" pitchFamily="18" charset="0"/>
                <a:cs typeface="Times New Roman" pitchFamily="18" charset="0"/>
              </a:rPr>
              <a:t>Запитання </a:t>
            </a:r>
            <a:r>
              <a:rPr lang="uk-UA" sz="2000" b="1" u="sng" dirty="0">
                <a:latin typeface="Times New Roman" pitchFamily="18" charset="0"/>
                <a:cs typeface="Times New Roman" pitchFamily="18" charset="0"/>
              </a:rPr>
              <a:t>щодо </a:t>
            </a:r>
            <a:r>
              <a:rPr lang="uk-UA" sz="2000" b="1" u="sng" dirty="0" smtClean="0">
                <a:latin typeface="Times New Roman" pitchFamily="18" charset="0"/>
                <a:cs typeface="Times New Roman" pitchFamily="18" charset="0"/>
              </a:rPr>
              <a:t>результатів навчання: </a:t>
            </a:r>
            <a:endParaRPr lang="uk-UA" sz="2000" b="1" dirty="0" smtClean="0">
              <a:latin typeface="Times New Roman" pitchFamily="18" charset="0"/>
              <a:cs typeface="Times New Roman" pitchFamily="18" charset="0"/>
            </a:endParaRPr>
          </a:p>
          <a:p>
            <a:pPr marL="177800" eaLnBrk="1" fontAlgn="auto" hangingPunct="1">
              <a:spcAft>
                <a:spcPts val="0"/>
              </a:spcAft>
              <a:defRPr/>
            </a:pPr>
            <a:endParaRPr lang="uk-UA" sz="2000" b="1" dirty="0">
              <a:latin typeface="Times New Roman" pitchFamily="18" charset="0"/>
              <a:cs typeface="Times New Roman" pitchFamily="18" charset="0"/>
            </a:endParaRPr>
          </a:p>
          <a:p>
            <a:pPr marL="247650" indent="-247650" algn="just">
              <a:buFont typeface="Arial" pitchFamily="34" charset="0"/>
              <a:buChar char="•"/>
              <a:defRPr/>
            </a:pPr>
            <a:r>
              <a:rPr lang="uk-UA" dirty="0" smtClean="0">
                <a:latin typeface="Times New Roman" pitchFamily="18" charset="0"/>
                <a:cs typeface="Times New Roman" pitchFamily="18" charset="0"/>
              </a:rPr>
              <a:t>Чи  </a:t>
            </a:r>
            <a:r>
              <a:rPr lang="uk-UA" dirty="0">
                <a:latin typeface="Times New Roman" pitchFamily="18" charset="0"/>
                <a:cs typeface="Times New Roman" pitchFamily="18" charset="0"/>
              </a:rPr>
              <a:t>чітко і правильно були визначені результати навчання на рівні всієї програми та окремих її компонентів?</a:t>
            </a:r>
            <a:endParaRPr lang="en-US" dirty="0">
              <a:latin typeface="Times New Roman" pitchFamily="18" charset="0"/>
              <a:cs typeface="Times New Roman" pitchFamily="18" charset="0"/>
            </a:endParaRPr>
          </a:p>
          <a:p>
            <a:pPr marL="247650" indent="-247650" algn="just">
              <a:buFont typeface="Arial" pitchFamily="34" charset="0"/>
              <a:buChar char="•"/>
              <a:defRPr/>
            </a:pPr>
            <a:r>
              <a:rPr lang="uk-UA" dirty="0">
                <a:latin typeface="Times New Roman" pitchFamily="18" charset="0"/>
                <a:cs typeface="Times New Roman" pitchFamily="18" charset="0"/>
              </a:rPr>
              <a:t>Чи будуть вони відображені у заданому профілі програми? Чи правильно вони розподілені між різними частинами програми?</a:t>
            </a:r>
            <a:endParaRPr lang="en-US" dirty="0">
              <a:latin typeface="Times New Roman" pitchFamily="18" charset="0"/>
              <a:cs typeface="Times New Roman" pitchFamily="18" charset="0"/>
            </a:endParaRPr>
          </a:p>
          <a:p>
            <a:pPr marL="247650" indent="-247650" algn="just">
              <a:buFont typeface="Arial" pitchFamily="34" charset="0"/>
              <a:buChar char="•"/>
              <a:defRPr/>
            </a:pPr>
            <a:r>
              <a:rPr lang="uk-UA" dirty="0">
                <a:latin typeface="Times New Roman" pitchFamily="18" charset="0"/>
                <a:cs typeface="Times New Roman" pitchFamily="18" charset="0"/>
              </a:rPr>
              <a:t>Чи гарантується прогрес та послідовний розвиток програми в цілому та її окремих модулів?</a:t>
            </a:r>
            <a:endParaRPr lang="en-US" dirty="0">
              <a:latin typeface="Times New Roman" pitchFamily="18" charset="0"/>
              <a:cs typeface="Times New Roman" pitchFamily="18" charset="0"/>
            </a:endParaRPr>
          </a:p>
          <a:p>
            <a:pPr marL="247650" indent="-247650" algn="just">
              <a:buFont typeface="Arial" pitchFamily="34" charset="0"/>
              <a:buChar char="•"/>
              <a:defRPr/>
            </a:pPr>
            <a:r>
              <a:rPr lang="uk-UA" dirty="0">
                <a:latin typeface="Times New Roman" pitchFamily="18" charset="0"/>
                <a:cs typeface="Times New Roman" pitchFamily="18" charset="0"/>
              </a:rPr>
              <a:t>Чи результати навчання сформульовані в рамках фахових (предметно-специфічних) та загальних </a:t>
            </a:r>
            <a:r>
              <a:rPr lang="uk-UA" dirty="0" err="1">
                <a:latin typeface="Times New Roman" pitchFamily="18" charset="0"/>
                <a:cs typeface="Times New Roman" pitchFamily="18" charset="0"/>
              </a:rPr>
              <a:t>компетентностей</a:t>
            </a:r>
            <a:r>
              <a:rPr lang="uk-UA" dirty="0">
                <a:latin typeface="Times New Roman" pitchFamily="18" charset="0"/>
                <a:cs typeface="Times New Roman" pitchFamily="18" charset="0"/>
              </a:rPr>
              <a:t>, до яких входить знання, розуміння, уміння та навички, здатності та цінності?</a:t>
            </a:r>
            <a:endParaRPr lang="en-US" dirty="0">
              <a:latin typeface="Times New Roman" pitchFamily="18" charset="0"/>
              <a:cs typeface="Times New Roman" pitchFamily="18" charset="0"/>
            </a:endParaRPr>
          </a:p>
          <a:p>
            <a:pPr marL="247650" indent="-247650" algn="just">
              <a:buFont typeface="Arial" pitchFamily="34" charset="0"/>
              <a:buChar char="•"/>
              <a:defRPr/>
            </a:pPr>
            <a:r>
              <a:rPr lang="uk-UA" dirty="0">
                <a:latin typeface="Times New Roman" pitchFamily="18" charset="0"/>
                <a:cs typeface="Times New Roman" pitchFamily="18" charset="0"/>
              </a:rPr>
              <a:t>Що є гарантією того, що результати навчання будуть зрозумілі та відповідно визнані в </a:t>
            </a:r>
            <a:r>
              <a:rPr lang="uk-UA" dirty="0" smtClean="0">
                <a:latin typeface="Times New Roman" pitchFamily="18" charset="0"/>
                <a:cs typeface="Times New Roman" pitchFamily="18" charset="0"/>
              </a:rPr>
              <a:t>ЄПВО </a:t>
            </a:r>
            <a:r>
              <a:rPr lang="uk-UA" dirty="0">
                <a:latin typeface="Times New Roman" pitchFamily="18" charset="0"/>
                <a:cs typeface="Times New Roman" pitchFamily="18" charset="0"/>
              </a:rPr>
              <a:t>та за </a:t>
            </a:r>
            <a:r>
              <a:rPr lang="uk-UA" dirty="0" smtClean="0">
                <a:latin typeface="Times New Roman" pitchFamily="18" charset="0"/>
                <a:cs typeface="Times New Roman" pitchFamily="18" charset="0"/>
              </a:rPr>
              <a:t>його </a:t>
            </a:r>
            <a:r>
              <a:rPr lang="uk-UA" dirty="0">
                <a:latin typeface="Times New Roman" pitchFamily="18" charset="0"/>
                <a:cs typeface="Times New Roman" pitchFamily="18" charset="0"/>
              </a:rPr>
              <a:t>межами?</a:t>
            </a:r>
            <a:endParaRPr lang="ru-RU" b="1" dirty="0">
              <a:latin typeface="Times New Roman" pitchFamily="18" charset="0"/>
              <a:cs typeface="Times New Roman" pitchFamily="18" charset="0"/>
            </a:endParaRPr>
          </a:p>
        </p:txBody>
      </p:sp>
      <p:pic>
        <p:nvPicPr>
          <p:cNvPr id="1844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844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extLst>
      <p:ext uri="{BB962C8B-B14F-4D97-AF65-F5344CB8AC3E}">
        <p14:creationId xmlns="" xmlns:p14="http://schemas.microsoft.com/office/powerpoint/2010/main" val="20083793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843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Самоаналіз освітньої програми</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843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8D3AF0A-3B1D-4E40-BB14-CA7EF168D338}" type="slidenum">
              <a:rPr lang="uk-UA" altLang="uk-UA" sz="2000" smtClean="0">
                <a:solidFill>
                  <a:schemeClr val="bg1"/>
                </a:solidFill>
                <a:latin typeface="HeliosLight"/>
              </a:rPr>
              <a:pPr algn="l"/>
              <a:t>55</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630238" y="1379538"/>
            <a:ext cx="8083550" cy="5170646"/>
          </a:xfrm>
          <a:prstGeom prst="rect">
            <a:avLst/>
          </a:prstGeom>
          <a:noFill/>
          <a:ln w="9525">
            <a:noFill/>
            <a:miter lim="800000"/>
            <a:headEnd/>
            <a:tailEnd/>
          </a:ln>
        </p:spPr>
        <p:txBody>
          <a:bodyPr>
            <a:spAutoFit/>
          </a:bodyPr>
          <a:lstStyle/>
          <a:p>
            <a:pPr marL="177800" eaLnBrk="1" fontAlgn="auto" hangingPunct="1">
              <a:spcAft>
                <a:spcPts val="0"/>
              </a:spcAft>
              <a:defRPr/>
            </a:pPr>
            <a:r>
              <a:rPr lang="uk-UA" sz="2000" b="1" u="sng" dirty="0" smtClean="0">
                <a:latin typeface="Times New Roman" pitchFamily="18" charset="0"/>
                <a:cs typeface="Times New Roman" pitchFamily="18" charset="0"/>
              </a:rPr>
              <a:t>Запитання </a:t>
            </a:r>
            <a:r>
              <a:rPr lang="uk-UA" sz="2000" b="1" u="sng" dirty="0">
                <a:latin typeface="Times New Roman" pitchFamily="18" charset="0"/>
                <a:cs typeface="Times New Roman" pitchFamily="18" charset="0"/>
              </a:rPr>
              <a:t>щодо </a:t>
            </a:r>
            <a:r>
              <a:rPr lang="uk-UA" sz="2000" b="1" u="sng" dirty="0" err="1" smtClean="0">
                <a:latin typeface="Times New Roman" pitchFamily="18" charset="0"/>
                <a:cs typeface="Times New Roman" pitchFamily="18" charset="0"/>
              </a:rPr>
              <a:t>компетентностей</a:t>
            </a:r>
            <a:r>
              <a:rPr lang="uk-UA" sz="2000" b="1" u="sng" dirty="0" smtClean="0">
                <a:latin typeface="Times New Roman" pitchFamily="18" charset="0"/>
                <a:cs typeface="Times New Roman" pitchFamily="18" charset="0"/>
              </a:rPr>
              <a:t>: </a:t>
            </a:r>
            <a:endParaRPr lang="uk-UA" sz="2000" b="1" dirty="0" smtClean="0">
              <a:latin typeface="Times New Roman" pitchFamily="18" charset="0"/>
              <a:cs typeface="Times New Roman" pitchFamily="18" charset="0"/>
            </a:endParaRPr>
          </a:p>
          <a:p>
            <a:pPr marL="177800" eaLnBrk="1" fontAlgn="auto" hangingPunct="1">
              <a:spcAft>
                <a:spcPts val="0"/>
              </a:spcAft>
              <a:defRPr/>
            </a:pPr>
            <a:endParaRPr lang="uk-UA" sz="2000" b="1" dirty="0">
              <a:latin typeface="Times New Roman" pitchFamily="18" charset="0"/>
              <a:cs typeface="Times New Roman" pitchFamily="18" charset="0"/>
            </a:endParaRPr>
          </a:p>
          <a:p>
            <a:pPr marL="261938" indent="-261938" algn="just">
              <a:buFont typeface="Arial" pitchFamily="34" charset="0"/>
              <a:buChar char="•"/>
              <a:defRPr/>
            </a:pPr>
            <a:r>
              <a:rPr lang="uk-UA" dirty="0" smtClean="0">
                <a:latin typeface="Times New Roman" pitchFamily="18" charset="0"/>
                <a:cs typeface="Times New Roman" pitchFamily="18" charset="0"/>
              </a:rPr>
              <a:t>Чи </a:t>
            </a:r>
            <a:r>
              <a:rPr lang="uk-UA" dirty="0">
                <a:latin typeface="Times New Roman" pitchFamily="18" charset="0"/>
                <a:cs typeface="Times New Roman" pitchFamily="18" charset="0"/>
              </a:rPr>
              <a:t>загальні і фахові компетентності, які студент повинен набути в процесі навчання, є чітко визначеними і відповідно сформульованими?</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відповідає рівень </a:t>
            </a:r>
            <a:r>
              <a:rPr lang="uk-UA" dirty="0" err="1">
                <a:latin typeface="Times New Roman" pitchFamily="18" charset="0"/>
                <a:cs typeface="Times New Roman" pitchFamily="18" charset="0"/>
              </a:rPr>
              <a:t>компетентностей</a:t>
            </a:r>
            <a:r>
              <a:rPr lang="uk-UA" dirty="0">
                <a:latin typeface="Times New Roman" pitchFamily="18" charset="0"/>
                <a:cs typeface="Times New Roman" pitchFamily="18" charset="0"/>
              </a:rPr>
              <a:t> задекларованому рівню освітньої програми?</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виражені компетентності, яких потрібно набути, таким чином, що їх можна виміряти?</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гарантується послідовний розвиток </a:t>
            </a:r>
            <a:r>
              <a:rPr lang="uk-UA" dirty="0" err="1">
                <a:latin typeface="Times New Roman" pitchFamily="18" charset="0"/>
                <a:cs typeface="Times New Roman" pitchFamily="18" charset="0"/>
              </a:rPr>
              <a:t>компетентностей</a:t>
            </a:r>
            <a:r>
              <a:rPr lang="uk-UA" dirty="0">
                <a:latin typeface="Times New Roman" pitchFamily="18" charset="0"/>
                <a:cs typeface="Times New Roman" pitchFamily="18" charset="0"/>
              </a:rPr>
              <a:t> по ходу реалізації програми?</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Як можна оцінити набуті компетентності, чи наявна методологія оцінювання </a:t>
            </a:r>
            <a:r>
              <a:rPr lang="uk-UA" dirty="0" err="1">
                <a:latin typeface="Times New Roman" pitchFamily="18" charset="0"/>
                <a:cs typeface="Times New Roman" pitchFamily="18" charset="0"/>
              </a:rPr>
              <a:t>компетентностей</a:t>
            </a:r>
            <a:r>
              <a:rPr lang="uk-UA" dirty="0">
                <a:latin typeface="Times New Roman" pitchFamily="18" charset="0"/>
                <a:cs typeface="Times New Roman" pitchFamily="18" charset="0"/>
              </a:rPr>
              <a:t> для вказаних результатів навчання?</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чітко описані підходи до викладання та навчання з метою розвитку визначених </a:t>
            </a:r>
            <a:r>
              <a:rPr lang="uk-UA" dirty="0" err="1">
                <a:latin typeface="Times New Roman" pitchFamily="18" charset="0"/>
                <a:cs typeface="Times New Roman" pitchFamily="18" charset="0"/>
              </a:rPr>
              <a:t>компетентностей</a:t>
            </a:r>
            <a:r>
              <a:rPr lang="uk-UA" dirty="0">
                <a:latin typeface="Times New Roman" pitchFamily="18" charset="0"/>
                <a:cs typeface="Times New Roman" pitchFamily="18" charset="0"/>
              </a:rPr>
              <a:t>, які докази того, що результат буде досягнуто?</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є вибрані підходи достатньо різноманітними, творчими/інноваційними?</a:t>
            </a:r>
            <a:endParaRPr lang="en-US" dirty="0">
              <a:latin typeface="Times New Roman" pitchFamily="18" charset="0"/>
              <a:cs typeface="Times New Roman" pitchFamily="18" charset="0"/>
            </a:endParaRPr>
          </a:p>
          <a:p>
            <a:pPr marL="261938" indent="-261938" algn="just">
              <a:buFont typeface="Arial" pitchFamily="34" charset="0"/>
              <a:buChar char="•"/>
              <a:defRPr/>
            </a:pPr>
            <a:r>
              <a:rPr lang="uk-UA" dirty="0">
                <a:latin typeface="Times New Roman" pitchFamily="18" charset="0"/>
                <a:cs typeface="Times New Roman" pitchFamily="18" charset="0"/>
              </a:rPr>
              <a:t>Чи є визначені у освітній програмі компетентності порівняльними (які можливо порівняти) і сумісними із загальноприйнятими європейськими точками прив’язки для даної предметної області?</a:t>
            </a:r>
            <a:endParaRPr lang="ru-RU" b="1" dirty="0">
              <a:latin typeface="Times New Roman" pitchFamily="18" charset="0"/>
              <a:cs typeface="Times New Roman" pitchFamily="18" charset="0"/>
            </a:endParaRPr>
          </a:p>
        </p:txBody>
      </p:sp>
      <p:pic>
        <p:nvPicPr>
          <p:cNvPr id="1844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844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extLst>
      <p:ext uri="{BB962C8B-B14F-4D97-AF65-F5344CB8AC3E}">
        <p14:creationId xmlns="" xmlns:p14="http://schemas.microsoft.com/office/powerpoint/2010/main" val="3524065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843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Самоаналіз освітньої програми</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843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8D3AF0A-3B1D-4E40-BB14-CA7EF168D338}" type="slidenum">
              <a:rPr lang="uk-UA" altLang="uk-UA" sz="2000" smtClean="0">
                <a:solidFill>
                  <a:schemeClr val="bg1"/>
                </a:solidFill>
                <a:latin typeface="HeliosLight"/>
              </a:rPr>
              <a:pPr algn="l"/>
              <a:t>56</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630238" y="1393599"/>
            <a:ext cx="8083550" cy="4647426"/>
          </a:xfrm>
          <a:prstGeom prst="rect">
            <a:avLst/>
          </a:prstGeom>
          <a:noFill/>
          <a:ln w="9525">
            <a:noFill/>
            <a:miter lim="800000"/>
            <a:headEnd/>
            <a:tailEnd/>
          </a:ln>
        </p:spPr>
        <p:txBody>
          <a:bodyPr>
            <a:spAutoFit/>
          </a:bodyPr>
          <a:lstStyle/>
          <a:p>
            <a:pPr marL="177800" eaLnBrk="1" fontAlgn="auto" hangingPunct="1">
              <a:spcAft>
                <a:spcPts val="0"/>
              </a:spcAft>
              <a:defRPr/>
            </a:pPr>
            <a:r>
              <a:rPr lang="uk-UA" sz="2000" b="1" u="sng" dirty="0" smtClean="0">
                <a:latin typeface="Times New Roman" pitchFamily="18" charset="0"/>
                <a:cs typeface="Times New Roman" pitchFamily="18" charset="0"/>
              </a:rPr>
              <a:t>Запитання </a:t>
            </a:r>
            <a:r>
              <a:rPr lang="uk-UA" sz="2000" b="1" u="sng" dirty="0">
                <a:latin typeface="Times New Roman" pitchFamily="18" charset="0"/>
                <a:cs typeface="Times New Roman" pitchFamily="18" charset="0"/>
              </a:rPr>
              <a:t>щодо </a:t>
            </a:r>
            <a:r>
              <a:rPr lang="uk-UA" sz="2000" b="1" u="sng" dirty="0" smtClean="0">
                <a:latin typeface="Times New Roman" pitchFamily="18" charset="0"/>
                <a:cs typeface="Times New Roman" pitchFamily="18" charset="0"/>
              </a:rPr>
              <a:t>рівня </a:t>
            </a:r>
            <a:r>
              <a:rPr lang="uk-UA" sz="2000" b="1" u="sng" dirty="0">
                <a:latin typeface="Times New Roman" pitchFamily="18" charset="0"/>
                <a:cs typeface="Times New Roman" pitchFamily="18" charset="0"/>
              </a:rPr>
              <a:t>програми</a:t>
            </a:r>
            <a:r>
              <a:rPr lang="uk-UA" sz="2000" b="1" u="sng" dirty="0" smtClean="0">
                <a:latin typeface="Times New Roman" pitchFamily="18" charset="0"/>
                <a:cs typeface="Times New Roman" pitchFamily="18" charset="0"/>
              </a:rPr>
              <a:t>: </a:t>
            </a:r>
            <a:endParaRPr lang="uk-UA" sz="2000" b="1" dirty="0" smtClean="0">
              <a:latin typeface="Times New Roman" pitchFamily="18" charset="0"/>
              <a:cs typeface="Times New Roman" pitchFamily="18" charset="0"/>
            </a:endParaRPr>
          </a:p>
          <a:p>
            <a:pPr marL="177800" eaLnBrk="1" fontAlgn="auto" hangingPunct="1">
              <a:spcAft>
                <a:spcPts val="0"/>
              </a:spcAft>
              <a:defRPr/>
            </a:pPr>
            <a:endParaRPr lang="uk-UA" sz="2000" b="1" dirty="0">
              <a:latin typeface="Times New Roman" pitchFamily="18" charset="0"/>
              <a:cs typeface="Times New Roman" pitchFamily="18" charset="0"/>
            </a:endParaRPr>
          </a:p>
          <a:p>
            <a:pPr marL="342900" indent="-342900">
              <a:buFont typeface="Arial" panose="020B0604020202020204" pitchFamily="34" charset="0"/>
              <a:buChar char="•"/>
              <a:defRPr/>
            </a:pPr>
            <a:r>
              <a:rPr lang="uk-UA" dirty="0" smtClean="0">
                <a:latin typeface="Times New Roman" pitchFamily="18" charset="0"/>
                <a:cs typeface="Times New Roman" pitchFamily="18" charset="0"/>
              </a:rPr>
              <a:t>Чи </a:t>
            </a:r>
            <a:r>
              <a:rPr lang="uk-UA" dirty="0">
                <a:latin typeface="Times New Roman" pitchFamily="18" charset="0"/>
                <a:cs typeface="Times New Roman" pitchFamily="18" charset="0"/>
              </a:rPr>
              <a:t>брався до уваги початковий рівень вступників при визначенні для них навчальних потреб?</a:t>
            </a:r>
            <a:endParaRPr lang="en-US" dirty="0">
              <a:latin typeface="Times New Roman" pitchFamily="18" charset="0"/>
              <a:cs typeface="Times New Roman" pitchFamily="18" charset="0"/>
            </a:endParaRPr>
          </a:p>
          <a:p>
            <a:pPr marL="285750" indent="-285750">
              <a:buFont typeface="Arial" panose="020B0604020202020204" pitchFamily="34" charset="0"/>
              <a:buChar char="•"/>
              <a:defRPr/>
            </a:pPr>
            <a:r>
              <a:rPr lang="uk-UA" dirty="0">
                <a:latin typeface="Times New Roman" pitchFamily="18" charset="0"/>
                <a:cs typeface="Times New Roman" pitchFamily="18" charset="0"/>
              </a:rPr>
              <a:t>Чи відповідає рівень результатів навчання та </a:t>
            </a:r>
            <a:r>
              <a:rPr lang="uk-UA" dirty="0" err="1">
                <a:latin typeface="Times New Roman" pitchFamily="18" charset="0"/>
                <a:cs typeface="Times New Roman" pitchFamily="18" charset="0"/>
              </a:rPr>
              <a:t>компетентностей</a:t>
            </a:r>
            <a:r>
              <a:rPr lang="uk-UA" dirty="0">
                <a:latin typeface="Times New Roman" pitchFamily="18" charset="0"/>
                <a:cs typeface="Times New Roman" pitchFamily="18" charset="0"/>
              </a:rPr>
              <a:t> вимогам даного циклу, передбачених європейською та національною Рамками кваліфікацій?</a:t>
            </a:r>
            <a:endParaRPr lang="en-US" dirty="0">
              <a:latin typeface="Times New Roman" pitchFamily="18" charset="0"/>
              <a:cs typeface="Times New Roman" pitchFamily="18" charset="0"/>
            </a:endParaRPr>
          </a:p>
          <a:p>
            <a:pPr marL="285750" indent="-285750">
              <a:buFont typeface="Arial" panose="020B0604020202020204" pitchFamily="34" charset="0"/>
              <a:buChar char="•"/>
              <a:defRPr/>
            </a:pPr>
            <a:r>
              <a:rPr lang="uk-UA" dirty="0">
                <a:latin typeface="Times New Roman" pitchFamily="18" charset="0"/>
                <a:cs typeface="Times New Roman" pitchFamily="18" charset="0"/>
              </a:rPr>
              <a:t>Якщо передбачені підрівні програми, то чи вони описані мовою результатів навчання?</a:t>
            </a:r>
            <a:endParaRPr lang="en-US" dirty="0">
              <a:latin typeface="Times New Roman" pitchFamily="18" charset="0"/>
              <a:cs typeface="Times New Roman" pitchFamily="18" charset="0"/>
            </a:endParaRPr>
          </a:p>
          <a:p>
            <a:pPr marL="285750" indent="-285750">
              <a:buFont typeface="Arial" panose="020B0604020202020204" pitchFamily="34" charset="0"/>
              <a:buChar char="•"/>
              <a:defRPr/>
            </a:pPr>
            <a:r>
              <a:rPr lang="uk-UA" dirty="0">
                <a:latin typeface="Times New Roman" pitchFamily="18" charset="0"/>
                <a:cs typeface="Times New Roman" pitchFamily="18" charset="0"/>
              </a:rPr>
              <a:t>Чи рівні описуються в термінах:</a:t>
            </a:r>
            <a:endParaRPr lang="en-US" dirty="0">
              <a:latin typeface="Times New Roman" pitchFamily="18" charset="0"/>
              <a:cs typeface="Times New Roman" pitchFamily="18" charset="0"/>
            </a:endParaRPr>
          </a:p>
          <a:p>
            <a:pPr marL="742950" lvl="1" indent="-285750">
              <a:buFont typeface="Arial" panose="020B0604020202020204" pitchFamily="34" charset="0"/>
              <a:buChar char="•"/>
              <a:defRPr/>
            </a:pPr>
            <a:r>
              <a:rPr lang="uk-UA" dirty="0">
                <a:latin typeface="Times New Roman" pitchFamily="18" charset="0"/>
                <a:cs typeface="Times New Roman" pitchFamily="18" charset="0"/>
              </a:rPr>
              <a:t>набуття знань, розуміння, уміння, навиків та здатностей;</a:t>
            </a:r>
            <a:endParaRPr lang="en-US" dirty="0">
              <a:latin typeface="Times New Roman" pitchFamily="18" charset="0"/>
              <a:cs typeface="Times New Roman" pitchFamily="18" charset="0"/>
            </a:endParaRPr>
          </a:p>
          <a:p>
            <a:pPr marL="742950" lvl="1" indent="-285750">
              <a:buFont typeface="Arial" panose="020B0604020202020204" pitchFamily="34" charset="0"/>
              <a:buChar char="•"/>
              <a:defRPr/>
            </a:pPr>
            <a:r>
              <a:rPr lang="uk-UA" dirty="0">
                <a:latin typeface="Times New Roman" pitchFamily="18" charset="0"/>
                <a:cs typeface="Times New Roman" pitchFamily="18" charset="0"/>
              </a:rPr>
              <a:t>застосування знань, розуміння, уміння, навиків та здатностей на практиці;</a:t>
            </a:r>
            <a:endParaRPr lang="en-US" dirty="0">
              <a:latin typeface="Times New Roman" pitchFamily="18" charset="0"/>
              <a:cs typeface="Times New Roman" pitchFamily="18" charset="0"/>
            </a:endParaRPr>
          </a:p>
          <a:p>
            <a:pPr marL="742950" lvl="1" indent="-285750">
              <a:buFont typeface="Arial" panose="020B0604020202020204" pitchFamily="34" charset="0"/>
              <a:buChar char="•"/>
              <a:defRPr/>
            </a:pPr>
            <a:r>
              <a:rPr lang="uk-UA" dirty="0">
                <a:latin typeface="Times New Roman" pitchFamily="18" charset="0"/>
                <a:cs typeface="Times New Roman" pitchFamily="18" charset="0"/>
              </a:rPr>
              <a:t>прийняття рішень;</a:t>
            </a:r>
            <a:endParaRPr lang="en-US" dirty="0">
              <a:latin typeface="Times New Roman" pitchFamily="18" charset="0"/>
              <a:cs typeface="Times New Roman" pitchFamily="18" charset="0"/>
            </a:endParaRPr>
          </a:p>
          <a:p>
            <a:pPr marL="742950" lvl="1" indent="-285750">
              <a:buFont typeface="Arial" panose="020B0604020202020204" pitchFamily="34" charset="0"/>
              <a:buChar char="•"/>
              <a:defRPr/>
            </a:pPr>
            <a:r>
              <a:rPr lang="uk-UA" dirty="0">
                <a:latin typeface="Times New Roman" pitchFamily="18" charset="0"/>
                <a:cs typeface="Times New Roman" pitchFamily="18" charset="0"/>
              </a:rPr>
              <a:t>комунікативних знань та розумінь; </a:t>
            </a:r>
          </a:p>
          <a:p>
            <a:pPr marL="742950" lvl="1" indent="-285750">
              <a:buFont typeface="Arial" panose="020B0604020202020204" pitchFamily="34" charset="0"/>
              <a:buChar char="•"/>
              <a:defRPr/>
            </a:pPr>
            <a:r>
              <a:rPr lang="uk-UA" dirty="0">
                <a:latin typeface="Times New Roman" pitchFamily="18" charset="0"/>
                <a:cs typeface="Times New Roman" pitchFamily="18" charset="0"/>
              </a:rPr>
              <a:t>здатності для продовження навчання?</a:t>
            </a:r>
            <a:endParaRPr lang="ru-RU" sz="2000" b="1" dirty="0">
              <a:latin typeface="Times New Roman" pitchFamily="18" charset="0"/>
              <a:cs typeface="Times New Roman" pitchFamily="18" charset="0"/>
            </a:endParaRPr>
          </a:p>
        </p:txBody>
      </p:sp>
      <p:pic>
        <p:nvPicPr>
          <p:cNvPr id="1844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844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extLst>
      <p:ext uri="{BB962C8B-B14F-4D97-AF65-F5344CB8AC3E}">
        <p14:creationId xmlns="" xmlns:p14="http://schemas.microsoft.com/office/powerpoint/2010/main" val="8249809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843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Самоаналіз освітньої програми</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843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8D3AF0A-3B1D-4E40-BB14-CA7EF168D338}" type="slidenum">
              <a:rPr lang="uk-UA" altLang="uk-UA" sz="2000" smtClean="0">
                <a:solidFill>
                  <a:schemeClr val="bg1"/>
                </a:solidFill>
                <a:latin typeface="HeliosLight"/>
              </a:rPr>
              <a:pPr algn="l"/>
              <a:t>57</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65150" y="1379538"/>
            <a:ext cx="8083550" cy="4955203"/>
          </a:xfrm>
          <a:prstGeom prst="rect">
            <a:avLst/>
          </a:prstGeom>
          <a:noFill/>
          <a:ln w="9525">
            <a:noFill/>
            <a:miter lim="800000"/>
            <a:headEnd/>
            <a:tailEnd/>
          </a:ln>
        </p:spPr>
        <p:txBody>
          <a:bodyPr>
            <a:spAutoFit/>
          </a:bodyPr>
          <a:lstStyle/>
          <a:p>
            <a:pPr marL="177800" eaLnBrk="1" fontAlgn="auto" hangingPunct="1">
              <a:spcAft>
                <a:spcPts val="0"/>
              </a:spcAft>
              <a:defRPr/>
            </a:pPr>
            <a:r>
              <a:rPr lang="uk-UA" sz="2000" b="1" u="sng" dirty="0" smtClean="0">
                <a:latin typeface="Times New Roman" pitchFamily="18" charset="0"/>
                <a:cs typeface="Times New Roman" pitchFamily="18" charset="0"/>
              </a:rPr>
              <a:t>Запитання </a:t>
            </a:r>
            <a:r>
              <a:rPr lang="uk-UA" sz="2000" b="1" u="sng" dirty="0">
                <a:latin typeface="Times New Roman" pitchFamily="18" charset="0"/>
                <a:cs typeface="Times New Roman" pitchFamily="18" charset="0"/>
              </a:rPr>
              <a:t>щодо </a:t>
            </a:r>
            <a:r>
              <a:rPr lang="uk-UA" sz="2000" b="1" u="sng" dirty="0" smtClean="0">
                <a:latin typeface="Times New Roman" pitchFamily="18" charset="0"/>
                <a:cs typeface="Times New Roman" pitchFamily="18" charset="0"/>
              </a:rPr>
              <a:t>кредитів та навантаження: </a:t>
            </a:r>
            <a:endParaRPr lang="uk-UA" sz="2000" b="1" dirty="0" smtClean="0">
              <a:latin typeface="Times New Roman" pitchFamily="18" charset="0"/>
              <a:cs typeface="Times New Roman" pitchFamily="18" charset="0"/>
            </a:endParaRPr>
          </a:p>
          <a:p>
            <a:pPr marL="177800" eaLnBrk="1" fontAlgn="auto" hangingPunct="1">
              <a:spcAft>
                <a:spcPts val="0"/>
              </a:spcAft>
              <a:defRPr/>
            </a:pPr>
            <a:endParaRPr lang="uk-UA" sz="2000" b="1" dirty="0">
              <a:latin typeface="Times New Roman" pitchFamily="18" charset="0"/>
              <a:cs typeface="Times New Roman" pitchFamily="18" charset="0"/>
            </a:endParaRPr>
          </a:p>
          <a:p>
            <a:pPr marL="342900" indent="-342900">
              <a:buFont typeface="Arial" panose="020B0604020202020204" pitchFamily="34" charset="0"/>
              <a:buChar char="•"/>
              <a:defRPr/>
            </a:pPr>
            <a:r>
              <a:rPr lang="uk-UA" sz="1600" dirty="0" smtClean="0">
                <a:latin typeface="Times New Roman" pitchFamily="18" charset="0"/>
                <a:cs typeface="Times New Roman" pitchFamily="18" charset="0"/>
              </a:rPr>
              <a:t>Чи </a:t>
            </a:r>
            <a:r>
              <a:rPr lang="uk-UA" sz="1600" dirty="0">
                <a:latin typeface="Times New Roman" pitchFamily="18" charset="0"/>
                <a:cs typeface="Times New Roman" pitchFamily="18" charset="0"/>
              </a:rPr>
              <a:t>базується освітня програма на ЄКТС? Чи відповідає вона основним властивостям ЄКТС?</a:t>
            </a:r>
            <a:endParaRPr lang="en-US" sz="1600" dirty="0">
              <a:latin typeface="Times New Roman" pitchFamily="18" charset="0"/>
              <a:cs typeface="Times New Roman" pitchFamily="18" charset="0"/>
            </a:endParaRPr>
          </a:p>
          <a:p>
            <a:pPr marL="285750" indent="-285750">
              <a:buFont typeface="Arial" panose="020B0604020202020204" pitchFamily="34" charset="0"/>
              <a:buChar char="•"/>
              <a:defRPr/>
            </a:pPr>
            <a:r>
              <a:rPr lang="uk-UA" sz="1600" dirty="0">
                <a:latin typeface="Times New Roman" pitchFamily="18" charset="0"/>
                <a:cs typeface="Times New Roman" pitchFamily="18" charset="0"/>
              </a:rPr>
              <a:t>Чи призначені кредити в програмі? Як гарантується правильність такого розподілу?</a:t>
            </a:r>
            <a:endParaRPr lang="en-US" sz="1600" dirty="0">
              <a:latin typeface="Times New Roman" pitchFamily="18" charset="0"/>
              <a:cs typeface="Times New Roman" pitchFamily="18" charset="0"/>
            </a:endParaRPr>
          </a:p>
          <a:p>
            <a:pPr marL="285750" indent="-285750">
              <a:buFont typeface="Arial" panose="020B0604020202020204" pitchFamily="34" charset="0"/>
              <a:buChar char="•"/>
              <a:defRPr/>
            </a:pPr>
            <a:r>
              <a:rPr lang="uk-UA" sz="1600" dirty="0">
                <a:latin typeface="Times New Roman" pitchFamily="18" charset="0"/>
                <a:cs typeface="Times New Roman" pitchFamily="18" charset="0"/>
              </a:rPr>
              <a:t>Як пов’язані кредити з результатами навчання в цій програмі?</a:t>
            </a:r>
            <a:endParaRPr lang="en-US" sz="1600" dirty="0">
              <a:latin typeface="Times New Roman" pitchFamily="18" charset="0"/>
              <a:cs typeface="Times New Roman" pitchFamily="18" charset="0"/>
            </a:endParaRPr>
          </a:p>
          <a:p>
            <a:pPr marL="285750" indent="-285750">
              <a:buFont typeface="Arial" panose="020B0604020202020204" pitchFamily="34" charset="0"/>
              <a:buChar char="•"/>
              <a:defRPr/>
            </a:pPr>
            <a:r>
              <a:rPr lang="uk-UA" sz="1600" dirty="0">
                <a:latin typeface="Times New Roman" pitchFamily="18" charset="0"/>
                <a:cs typeface="Times New Roman" pitchFamily="18" charset="0"/>
              </a:rPr>
              <a:t>Як перевіряється відповідність між навчальним навантаженням студента та розподілом кредитів?</a:t>
            </a:r>
            <a:endParaRPr lang="en-US" sz="1600" dirty="0">
              <a:latin typeface="Times New Roman" pitchFamily="18" charset="0"/>
              <a:cs typeface="Times New Roman" pitchFamily="18" charset="0"/>
            </a:endParaRPr>
          </a:p>
          <a:p>
            <a:pPr marL="285750" indent="-285750">
              <a:buFont typeface="Arial" panose="020B0604020202020204" pitchFamily="34" charset="0"/>
              <a:buChar char="•"/>
              <a:defRPr/>
            </a:pPr>
            <a:r>
              <a:rPr lang="uk-UA" sz="1600" dirty="0">
                <a:latin typeface="Times New Roman" pitchFamily="18" charset="0"/>
                <a:cs typeface="Times New Roman" pitchFamily="18" charset="0"/>
              </a:rPr>
              <a:t>Як гарантується збалансованість навантаження студента під час кожного навчального періоду в сенсі навчання, викладання та оцінювання? Яким чином включають студентів у цей процес?</a:t>
            </a:r>
            <a:endParaRPr lang="en-US" sz="1600" dirty="0">
              <a:latin typeface="Times New Roman" pitchFamily="18" charset="0"/>
              <a:cs typeface="Times New Roman" pitchFamily="18" charset="0"/>
            </a:endParaRPr>
          </a:p>
          <a:p>
            <a:pPr marL="285750" indent="-285750">
              <a:buFont typeface="Arial" panose="020B0604020202020204" pitchFamily="34" charset="0"/>
              <a:buChar char="•"/>
              <a:defRPr/>
            </a:pPr>
            <a:r>
              <a:rPr lang="uk-UA" sz="1600" dirty="0">
                <a:latin typeface="Times New Roman" pitchFamily="18" charset="0"/>
                <a:cs typeface="Times New Roman" pitchFamily="18" charset="0"/>
              </a:rPr>
              <a:t>Які використовуються механізми для перевірки відповідності призначених кредитів обсягам навчальної діяльності студента (навчання, викладання, оцінювання).</a:t>
            </a:r>
            <a:endParaRPr lang="en-US" sz="1600" dirty="0">
              <a:latin typeface="Times New Roman" pitchFamily="18" charset="0"/>
              <a:cs typeface="Times New Roman" pitchFamily="18" charset="0"/>
            </a:endParaRPr>
          </a:p>
          <a:p>
            <a:pPr marL="285750" indent="-285750">
              <a:buFont typeface="Arial" panose="020B0604020202020204" pitchFamily="34" charset="0"/>
              <a:buChar char="•"/>
              <a:defRPr/>
            </a:pPr>
            <a:r>
              <a:rPr lang="uk-UA" sz="1600" dirty="0">
                <a:latin typeface="Times New Roman" pitchFamily="18" charset="0"/>
                <a:cs typeface="Times New Roman" pitchFamily="18" charset="0"/>
              </a:rPr>
              <a:t>Чи інформація про дану освітню програму міститься в Інформаційному пакеті ЄКТС університету?</a:t>
            </a:r>
            <a:endParaRPr lang="en-US" sz="1600" dirty="0">
              <a:latin typeface="Times New Roman" pitchFamily="18" charset="0"/>
              <a:cs typeface="Times New Roman" pitchFamily="18" charset="0"/>
            </a:endParaRPr>
          </a:p>
          <a:p>
            <a:pPr marL="285750" indent="-285750">
              <a:buFont typeface="Arial" panose="020B0604020202020204" pitchFamily="34" charset="0"/>
              <a:buChar char="•"/>
              <a:defRPr/>
            </a:pPr>
            <a:r>
              <a:rPr lang="uk-UA" sz="1600" dirty="0">
                <a:latin typeface="Times New Roman" pitchFamily="18" charset="0"/>
                <a:cs typeface="Times New Roman" pitchFamily="18" charset="0"/>
              </a:rPr>
              <a:t>Як забезпечується мобільність студентів в програмі?</a:t>
            </a:r>
            <a:endParaRPr lang="en-US" sz="1600" dirty="0">
              <a:latin typeface="Times New Roman" pitchFamily="18" charset="0"/>
              <a:cs typeface="Times New Roman" pitchFamily="18" charset="0"/>
            </a:endParaRPr>
          </a:p>
          <a:p>
            <a:pPr marL="285750" indent="-285750">
              <a:buFont typeface="Arial" panose="020B0604020202020204" pitchFamily="34" charset="0"/>
              <a:buChar char="•"/>
              <a:defRPr/>
            </a:pPr>
            <a:r>
              <a:rPr lang="uk-UA" sz="1600" dirty="0">
                <a:latin typeface="Times New Roman" pitchFamily="18" charset="0"/>
                <a:cs typeface="Times New Roman" pitchFamily="18" charset="0"/>
              </a:rPr>
              <a:t>Яким чином студентів інформують про мобільність?</a:t>
            </a:r>
            <a:endParaRPr lang="en-US" sz="1600" dirty="0">
              <a:latin typeface="Times New Roman" pitchFamily="18" charset="0"/>
              <a:cs typeface="Times New Roman" pitchFamily="18" charset="0"/>
            </a:endParaRPr>
          </a:p>
          <a:p>
            <a:pPr marL="285750" indent="-285750">
              <a:buFont typeface="Arial" panose="020B0604020202020204" pitchFamily="34" charset="0"/>
              <a:buChar char="•"/>
              <a:defRPr/>
            </a:pPr>
            <a:r>
              <a:rPr lang="uk-UA" sz="1600" dirty="0">
                <a:latin typeface="Times New Roman" pitchFamily="18" charset="0"/>
                <a:cs typeface="Times New Roman" pitchFamily="18" charset="0"/>
              </a:rPr>
              <a:t>Як використовують основні документи ЄКТС для мобільності?</a:t>
            </a:r>
            <a:endParaRPr lang="en-US" sz="1600" dirty="0">
              <a:latin typeface="Times New Roman" pitchFamily="18" charset="0"/>
              <a:cs typeface="Times New Roman" pitchFamily="18" charset="0"/>
            </a:endParaRPr>
          </a:p>
          <a:p>
            <a:pPr marL="285750" indent="-285750">
              <a:buFont typeface="Arial" panose="020B0604020202020204" pitchFamily="34" charset="0"/>
              <a:buChar char="•"/>
              <a:defRPr/>
            </a:pPr>
            <a:r>
              <a:rPr lang="uk-UA" sz="1600" dirty="0">
                <a:latin typeface="Times New Roman" pitchFamily="18" charset="0"/>
                <a:cs typeface="Times New Roman" pitchFamily="18" charset="0"/>
              </a:rPr>
              <a:t>Хто є відповідальним за процеси визнання, якими є процедури?</a:t>
            </a:r>
            <a:endParaRPr lang="ru-RU" sz="1600" b="1" dirty="0">
              <a:latin typeface="Times New Roman" pitchFamily="18" charset="0"/>
              <a:cs typeface="Times New Roman" pitchFamily="18" charset="0"/>
            </a:endParaRPr>
          </a:p>
        </p:txBody>
      </p:sp>
      <p:pic>
        <p:nvPicPr>
          <p:cNvPr id="1844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844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extLst>
      <p:ext uri="{BB962C8B-B14F-4D97-AF65-F5344CB8AC3E}">
        <p14:creationId xmlns="" xmlns:p14="http://schemas.microsoft.com/office/powerpoint/2010/main" val="9497506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843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Самоаналіз освітньої програми</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843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8D3AF0A-3B1D-4E40-BB14-CA7EF168D338}" type="slidenum">
              <a:rPr lang="uk-UA" altLang="uk-UA" sz="2000" smtClean="0">
                <a:solidFill>
                  <a:schemeClr val="bg1"/>
                </a:solidFill>
                <a:latin typeface="HeliosLight"/>
              </a:rPr>
              <a:pPr algn="l"/>
              <a:t>58</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65150" y="1755775"/>
            <a:ext cx="8083550" cy="4031873"/>
          </a:xfrm>
          <a:prstGeom prst="rect">
            <a:avLst/>
          </a:prstGeom>
          <a:noFill/>
          <a:ln w="9525">
            <a:noFill/>
            <a:miter lim="800000"/>
            <a:headEnd/>
            <a:tailEnd/>
          </a:ln>
        </p:spPr>
        <p:txBody>
          <a:bodyPr>
            <a:spAutoFit/>
          </a:bodyPr>
          <a:lstStyle/>
          <a:p>
            <a:pPr marL="177800" eaLnBrk="1" fontAlgn="auto" hangingPunct="1">
              <a:spcAft>
                <a:spcPts val="0"/>
              </a:spcAft>
              <a:defRPr/>
            </a:pPr>
            <a:r>
              <a:rPr lang="uk-UA" sz="2000" b="1" u="sng" dirty="0" smtClean="0">
                <a:latin typeface="Times New Roman" pitchFamily="18" charset="0"/>
                <a:cs typeface="Times New Roman" pitchFamily="18" charset="0"/>
              </a:rPr>
              <a:t>Запитання </a:t>
            </a:r>
            <a:r>
              <a:rPr lang="uk-UA" sz="2000" b="1" u="sng" dirty="0">
                <a:latin typeface="Times New Roman" pitchFamily="18" charset="0"/>
                <a:cs typeface="Times New Roman" pitchFamily="18" charset="0"/>
              </a:rPr>
              <a:t>щодо </a:t>
            </a:r>
            <a:r>
              <a:rPr lang="uk-UA" sz="2000" b="1" u="sng" dirty="0" smtClean="0">
                <a:latin typeface="Times New Roman" pitchFamily="18" charset="0"/>
                <a:cs typeface="Times New Roman" pitchFamily="18" charset="0"/>
              </a:rPr>
              <a:t>наявних ресурсів: </a:t>
            </a:r>
            <a:endParaRPr lang="uk-UA" sz="2000" b="1" dirty="0" smtClean="0">
              <a:latin typeface="Times New Roman" pitchFamily="18" charset="0"/>
              <a:cs typeface="Times New Roman" pitchFamily="18" charset="0"/>
            </a:endParaRPr>
          </a:p>
          <a:p>
            <a:pPr marL="177800" eaLnBrk="1" fontAlgn="auto" hangingPunct="1">
              <a:spcAft>
                <a:spcPts val="0"/>
              </a:spcAft>
              <a:defRPr/>
            </a:pPr>
            <a:endParaRPr lang="uk-UA" sz="2000" b="1" dirty="0">
              <a:latin typeface="Times New Roman" pitchFamily="18" charset="0"/>
              <a:cs typeface="Times New Roman" pitchFamily="18" charset="0"/>
            </a:endParaRPr>
          </a:p>
          <a:p>
            <a:pPr marL="285750" indent="-285750" algn="just">
              <a:buFont typeface="Arial" panose="020B0604020202020204" pitchFamily="34" charset="0"/>
              <a:buChar char="•"/>
              <a:defRPr/>
            </a:pPr>
            <a:r>
              <a:rPr lang="uk-UA" dirty="0">
                <a:latin typeface="Times New Roman" pitchFamily="18" charset="0"/>
                <a:cs typeface="Times New Roman" pitchFamily="18" charset="0"/>
              </a:rPr>
              <a:t>Як гарантується наявність офіційного затвердження освітньої програми та необхідних для її реалізації ресурсів?</a:t>
            </a:r>
            <a:endParaRPr lang="en-US" dirty="0">
              <a:latin typeface="Times New Roman" pitchFamily="18" charset="0"/>
              <a:cs typeface="Times New Roman" pitchFamily="18" charset="0"/>
            </a:endParaRPr>
          </a:p>
          <a:p>
            <a:pPr marL="285750" indent="-285750" algn="just">
              <a:buFont typeface="Arial" panose="020B0604020202020204" pitchFamily="34" charset="0"/>
              <a:buChar char="•"/>
              <a:defRPr/>
            </a:pPr>
            <a:r>
              <a:rPr lang="uk-UA" dirty="0">
                <a:latin typeface="Times New Roman" pitchFamily="18" charset="0"/>
                <a:cs typeface="Times New Roman" pitchFamily="18" charset="0"/>
              </a:rPr>
              <a:t>Чи гарантується наявність кадрового забезпечення для реалізації програми, чи потребує програма залучення викладачів з-поза меж даного факультету/університету?</a:t>
            </a:r>
            <a:endParaRPr lang="en-US" dirty="0">
              <a:latin typeface="Times New Roman" pitchFamily="18" charset="0"/>
              <a:cs typeface="Times New Roman" pitchFamily="18" charset="0"/>
            </a:endParaRPr>
          </a:p>
          <a:p>
            <a:pPr marL="285750" indent="-285750" algn="just">
              <a:buFont typeface="Arial" panose="020B0604020202020204" pitchFamily="34" charset="0"/>
              <a:buChar char="•"/>
              <a:defRPr/>
            </a:pPr>
            <a:r>
              <a:rPr lang="uk-UA" dirty="0">
                <a:latin typeface="Times New Roman" pitchFamily="18" charset="0"/>
                <a:cs typeface="Times New Roman" pitchFamily="18" charset="0"/>
              </a:rPr>
              <a:t>Чи передбачається підвищення кваліфікації викладацького складу у зв’язку із новим підходом до створення та реалізації нової програми, в першу чергу – новими підходами до викладання, навчання та оцінювання?</a:t>
            </a:r>
            <a:endParaRPr lang="en-US" dirty="0">
              <a:latin typeface="Times New Roman" pitchFamily="18" charset="0"/>
              <a:cs typeface="Times New Roman" pitchFamily="18" charset="0"/>
            </a:endParaRPr>
          </a:p>
          <a:p>
            <a:pPr marL="285750" indent="-285750" algn="just">
              <a:buFont typeface="Arial" panose="020B0604020202020204" pitchFamily="34" charset="0"/>
              <a:buChar char="•"/>
              <a:defRPr/>
            </a:pPr>
            <a:r>
              <a:rPr lang="uk-UA" dirty="0">
                <a:latin typeface="Times New Roman" pitchFamily="18" charset="0"/>
                <a:cs typeface="Times New Roman" pitchFamily="18" charset="0"/>
              </a:rPr>
              <a:t>Яким чином програма буде забезпечена необхідними для її успішної реалізації структурними, фінансовими, інформаційними, технічними засобами?</a:t>
            </a:r>
            <a:endParaRPr lang="en-US" dirty="0">
              <a:latin typeface="Times New Roman" pitchFamily="18" charset="0"/>
              <a:cs typeface="Times New Roman" pitchFamily="18" charset="0"/>
            </a:endParaRPr>
          </a:p>
          <a:p>
            <a:pPr marL="285750" indent="-285750" algn="just">
              <a:buFont typeface="Arial" panose="020B0604020202020204" pitchFamily="34" charset="0"/>
              <a:buChar char="•"/>
              <a:defRPr/>
            </a:pPr>
            <a:r>
              <a:rPr lang="uk-UA" dirty="0">
                <a:latin typeface="Times New Roman" pitchFamily="18" charset="0"/>
                <a:cs typeface="Times New Roman" pitchFamily="18" charset="0"/>
              </a:rPr>
              <a:t>Чи є гарантовані місця практики для студентів?</a:t>
            </a:r>
            <a:r>
              <a:rPr lang="uk-UA"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pic>
        <p:nvPicPr>
          <p:cNvPr id="1844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844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extLst>
      <p:ext uri="{BB962C8B-B14F-4D97-AF65-F5344CB8AC3E}">
        <p14:creationId xmlns="" xmlns:p14="http://schemas.microsoft.com/office/powerpoint/2010/main" val="37737870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7411" name="Подзаголовок 2"/>
          <p:cNvSpPr>
            <a:spLocks noGrp="1"/>
          </p:cNvSpPr>
          <p:nvPr>
            <p:ph type="subTitle" idx="1"/>
          </p:nvPr>
        </p:nvSpPr>
        <p:spPr>
          <a:xfrm>
            <a:off x="441325" y="766762"/>
            <a:ext cx="8272463" cy="528637"/>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Аналіз ходу виконання освітньої програми</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741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861767A-62D2-4E15-80F9-E6151F9DFB1E}" type="slidenum">
              <a:rPr lang="uk-UA" altLang="uk-UA" sz="2000" smtClean="0">
                <a:solidFill>
                  <a:schemeClr val="bg1"/>
                </a:solidFill>
                <a:latin typeface="HeliosLight"/>
              </a:rPr>
              <a:pPr algn="l"/>
              <a:t>59</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30225" y="1849707"/>
            <a:ext cx="7960632" cy="4247317"/>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Як здійснюється моніторинг якості виконання програми та її окремих складових?</a:t>
            </a:r>
            <a:endParaRPr lang="en-US" altLang="uk-UA" dirty="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Як здійснюється моніторинг якості персоналу та його мотивація до виконання програми?</a:t>
            </a:r>
            <a:endParaRPr lang="en-US" altLang="uk-UA" dirty="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Чи є на факультеті/навчальному закладі система оцінювання якості, чи відповідає вона європейським стандартам та рекомендаціям з внутрішнього забезпечення якості?</a:t>
            </a:r>
            <a:endParaRPr lang="en-US" altLang="uk-UA" dirty="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Чи відповідає вимогам програми якість навчальних класів та обладнання?</a:t>
            </a:r>
            <a:endParaRPr lang="en-US" altLang="uk-UA" dirty="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Як перевіряється вхідний рівень потенційних студентів?</a:t>
            </a:r>
            <a:endParaRPr lang="en-US" altLang="uk-UA" dirty="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Як здійснюється моніторинг успішності студентів з точки зору досягнутих результатів навчання та </a:t>
            </a:r>
            <a:r>
              <a:rPr lang="uk-UA" altLang="uk-UA" dirty="0" err="1">
                <a:latin typeface="Times New Roman" pitchFamily="18" charset="0"/>
                <a:cs typeface="Times New Roman" pitchFamily="18" charset="0"/>
              </a:rPr>
              <a:t>компетентностей</a:t>
            </a:r>
            <a:r>
              <a:rPr lang="uk-UA" altLang="uk-UA" dirty="0">
                <a:latin typeface="Times New Roman" pitchFamily="18" charset="0"/>
                <a:cs typeface="Times New Roman" pitchFamily="18" charset="0"/>
              </a:rPr>
              <a:t>, чи відповідає реальне навчальне навантаження студентів задекларованому кредитному виміру окремих модулів/навчальних дисциплін та освітньої програми в цілому?</a:t>
            </a:r>
            <a:endParaRPr lang="en-US" altLang="uk-UA" dirty="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Як відслідковується працевлаштування випускників? Чи є база даних випускників</a:t>
            </a:r>
            <a:r>
              <a:rPr lang="uk-UA" altLang="uk-UA" dirty="0" smtClean="0">
                <a:latin typeface="Times New Roman" pitchFamily="18" charset="0"/>
                <a:cs typeface="Times New Roman" pitchFamily="18" charset="0"/>
              </a:rPr>
              <a:t>?</a:t>
            </a:r>
            <a:endParaRPr lang="en-US" altLang="uk-UA" dirty="0">
              <a:latin typeface="Times New Roman" pitchFamily="18" charset="0"/>
              <a:cs typeface="Times New Roman" pitchFamily="18" charset="0"/>
            </a:endParaRPr>
          </a:p>
        </p:txBody>
      </p:sp>
      <p:pic>
        <p:nvPicPr>
          <p:cNvPr id="1741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742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6083"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Результати навчання: означення </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6085"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77B8829-EC62-412F-9873-841EE90C2B00}" type="slidenum">
              <a:rPr lang="uk-UA" altLang="uk-UA" sz="2000" smtClean="0">
                <a:solidFill>
                  <a:schemeClr val="bg1"/>
                </a:solidFill>
                <a:latin typeface="HeliosLight"/>
              </a:rPr>
              <a:pPr algn="l"/>
              <a:t>6</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870858" y="1547813"/>
            <a:ext cx="7315200" cy="4401205"/>
          </a:xfrm>
          <a:prstGeom prst="rect">
            <a:avLst/>
          </a:prstGeom>
          <a:noFill/>
          <a:ln w="9525">
            <a:noFill/>
            <a:miter lim="800000"/>
            <a:headEnd/>
            <a:tailEnd/>
          </a:ln>
        </p:spPr>
        <p:txBody>
          <a:bodyPr wrap="square">
            <a:spAutoFit/>
          </a:bodyPr>
          <a:lstStyle/>
          <a:p>
            <a:pPr marL="85725" indent="19050" algn="just" eaLnBrk="1" hangingPunct="1">
              <a:defRPr/>
            </a:pPr>
            <a:r>
              <a:rPr lang="uk-UA" sz="2000" b="1" dirty="0">
                <a:latin typeface="Times New Roman" panose="02020603050405020304" pitchFamily="18" charset="0"/>
                <a:cs typeface="Times New Roman" panose="02020603050405020304" pitchFamily="18" charset="0"/>
              </a:rPr>
              <a:t>Результат навчання</a:t>
            </a:r>
            <a:r>
              <a:rPr lang="uk-UA" sz="2000" dirty="0">
                <a:latin typeface="Times New Roman" panose="02020603050405020304" pitchFamily="18" charset="0"/>
                <a:cs typeface="Times New Roman" panose="02020603050405020304" pitchFamily="18" charset="0"/>
              </a:rPr>
              <a:t> – письмове формулювання того, що, як очікується, повинен бути здатним виконувати успішний студент/здобувач освіти по закінченні </a:t>
            </a:r>
            <a:r>
              <a:rPr lang="uk-UA" sz="2000" dirty="0" smtClean="0">
                <a:latin typeface="Times New Roman" panose="02020603050405020304" pitchFamily="18" charset="0"/>
                <a:cs typeface="Times New Roman" panose="02020603050405020304" pitchFamily="18" charset="0"/>
              </a:rPr>
              <a:t>модуля (дисципліни), або програми в цілому.</a:t>
            </a:r>
            <a:endParaRPr lang="uk-UA" sz="2000" dirty="0">
              <a:latin typeface="Times New Roman" panose="02020603050405020304" pitchFamily="18" charset="0"/>
              <a:cs typeface="Times New Roman" panose="02020603050405020304" pitchFamily="18" charset="0"/>
            </a:endParaRPr>
          </a:p>
          <a:p>
            <a:pPr marL="85725" indent="19050" algn="just" eaLnBrk="1" hangingPunct="1">
              <a:defRPr/>
            </a:pPr>
            <a:endParaRPr lang="uk-UA" altLang="uk-UA" sz="2000" dirty="0">
              <a:latin typeface="Times New Roman" panose="02020603050405020304" pitchFamily="18" charset="0"/>
              <a:cs typeface="Times New Roman" panose="02020603050405020304" pitchFamily="18" charset="0"/>
            </a:endParaRPr>
          </a:p>
          <a:p>
            <a:pPr algn="just" eaLnBrk="1" hangingPunct="1">
              <a:defRPr/>
            </a:pPr>
            <a:r>
              <a:rPr lang="uk-UA" altLang="uk-UA" sz="2000" dirty="0">
                <a:latin typeface="Times New Roman" panose="02020603050405020304" pitchFamily="18" charset="0"/>
                <a:cs typeface="Times New Roman" panose="02020603050405020304" pitchFamily="18" charset="0"/>
              </a:rPr>
              <a:t>В роботі </a:t>
            </a:r>
            <a:r>
              <a:rPr lang="uk-UA" sz="2000" i="1" dirty="0">
                <a:latin typeface="Times New Roman" panose="02020603050405020304" pitchFamily="18" charset="0"/>
                <a:cs typeface="Times New Roman" panose="02020603050405020304" pitchFamily="18" charset="0"/>
              </a:rPr>
              <a:t>D. </a:t>
            </a:r>
            <a:r>
              <a:rPr lang="uk-UA" sz="2000" i="1" dirty="0" err="1">
                <a:latin typeface="Times New Roman" panose="02020603050405020304" pitchFamily="18" charset="0"/>
                <a:cs typeface="Times New Roman" panose="02020603050405020304" pitchFamily="18" charset="0"/>
              </a:rPr>
              <a:t>Kennedy</a:t>
            </a:r>
            <a:r>
              <a:rPr lang="uk-UA" sz="2000" i="1" dirty="0">
                <a:latin typeface="Times New Roman" panose="02020603050405020304" pitchFamily="18" charset="0"/>
                <a:cs typeface="Times New Roman" panose="02020603050405020304" pitchFamily="18" charset="0"/>
              </a:rPr>
              <a:t>, A. </a:t>
            </a:r>
            <a:r>
              <a:rPr lang="uk-UA" sz="2000" i="1" dirty="0" err="1">
                <a:latin typeface="Times New Roman" panose="02020603050405020304" pitchFamily="18" charset="0"/>
                <a:cs typeface="Times New Roman" panose="02020603050405020304" pitchFamily="18" charset="0"/>
              </a:rPr>
              <a:t>Hyland</a:t>
            </a:r>
            <a:r>
              <a:rPr lang="uk-UA" sz="2000" i="1" dirty="0">
                <a:latin typeface="Times New Roman" panose="02020603050405020304" pitchFamily="18" charset="0"/>
                <a:cs typeface="Times New Roman" panose="02020603050405020304" pitchFamily="18" charset="0"/>
              </a:rPr>
              <a:t>, N. </a:t>
            </a:r>
            <a:r>
              <a:rPr lang="uk-UA" sz="2000" i="1" dirty="0" err="1">
                <a:latin typeface="Times New Roman" panose="02020603050405020304" pitchFamily="18" charset="0"/>
                <a:cs typeface="Times New Roman" panose="02020603050405020304" pitchFamily="18" charset="0"/>
              </a:rPr>
              <a:t>Ryan</a:t>
            </a:r>
            <a:r>
              <a:rPr lang="uk-UA" sz="2000" i="1" dirty="0">
                <a:latin typeface="Times New Roman" panose="02020603050405020304" pitchFamily="18" charset="0"/>
                <a:cs typeface="Times New Roman" panose="02020603050405020304" pitchFamily="18" charset="0"/>
              </a:rPr>
              <a:t>. </a:t>
            </a:r>
            <a:r>
              <a:rPr lang="uk-UA" sz="2000" i="1" dirty="0" err="1">
                <a:latin typeface="Times New Roman" panose="02020603050405020304" pitchFamily="18" charset="0"/>
                <a:cs typeface="Times New Roman" panose="02020603050405020304" pitchFamily="18" charset="0"/>
              </a:rPr>
              <a:t>Writing</a:t>
            </a:r>
            <a:r>
              <a:rPr lang="uk-UA" sz="2000" i="1" dirty="0">
                <a:latin typeface="Times New Roman" panose="02020603050405020304" pitchFamily="18" charset="0"/>
                <a:cs typeface="Times New Roman" panose="02020603050405020304" pitchFamily="18" charset="0"/>
              </a:rPr>
              <a:t> </a:t>
            </a:r>
            <a:r>
              <a:rPr lang="uk-UA" sz="2000" i="1" dirty="0" err="1">
                <a:latin typeface="Times New Roman" panose="02020603050405020304" pitchFamily="18" charset="0"/>
                <a:cs typeface="Times New Roman" panose="02020603050405020304" pitchFamily="18" charset="0"/>
              </a:rPr>
              <a:t>and</a:t>
            </a:r>
            <a:r>
              <a:rPr lang="uk-UA" sz="2000" i="1" dirty="0">
                <a:latin typeface="Times New Roman" panose="02020603050405020304" pitchFamily="18" charset="0"/>
                <a:cs typeface="Times New Roman" panose="02020603050405020304" pitchFamily="18" charset="0"/>
              </a:rPr>
              <a:t> </a:t>
            </a:r>
            <a:r>
              <a:rPr lang="uk-UA" sz="2000" i="1" dirty="0" err="1">
                <a:latin typeface="Times New Roman" panose="02020603050405020304" pitchFamily="18" charset="0"/>
                <a:cs typeface="Times New Roman" panose="02020603050405020304" pitchFamily="18" charset="0"/>
              </a:rPr>
              <a:t>Using</a:t>
            </a:r>
            <a:r>
              <a:rPr lang="uk-UA" sz="2000" i="1" dirty="0">
                <a:latin typeface="Times New Roman" panose="02020603050405020304" pitchFamily="18" charset="0"/>
                <a:cs typeface="Times New Roman" panose="02020603050405020304" pitchFamily="18" charset="0"/>
              </a:rPr>
              <a:t> </a:t>
            </a:r>
            <a:r>
              <a:rPr lang="uk-UA" sz="2000" i="1" dirty="0" err="1">
                <a:latin typeface="Times New Roman" panose="02020603050405020304" pitchFamily="18" charset="0"/>
                <a:cs typeface="Times New Roman" panose="02020603050405020304" pitchFamily="18" charset="0"/>
              </a:rPr>
              <a:t>Learning</a:t>
            </a:r>
            <a:r>
              <a:rPr lang="uk-UA" sz="2000" i="1" dirty="0">
                <a:latin typeface="Times New Roman" panose="02020603050405020304" pitchFamily="18" charset="0"/>
                <a:cs typeface="Times New Roman" panose="02020603050405020304" pitchFamily="18" charset="0"/>
              </a:rPr>
              <a:t> </a:t>
            </a:r>
            <a:r>
              <a:rPr lang="uk-UA" sz="2000" i="1" dirty="0" err="1">
                <a:latin typeface="Times New Roman" panose="02020603050405020304" pitchFamily="18" charset="0"/>
                <a:cs typeface="Times New Roman" panose="02020603050405020304" pitchFamily="18" charset="0"/>
              </a:rPr>
              <a:t>Outcomes</a:t>
            </a:r>
            <a:r>
              <a:rPr lang="uk-UA" sz="2000" i="1" dirty="0">
                <a:latin typeface="Times New Roman" panose="02020603050405020304" pitchFamily="18" charset="0"/>
                <a:cs typeface="Times New Roman" panose="02020603050405020304" pitchFamily="18" charset="0"/>
              </a:rPr>
              <a:t>: A </a:t>
            </a:r>
            <a:r>
              <a:rPr lang="uk-UA" sz="2000" i="1" dirty="0" err="1">
                <a:latin typeface="Times New Roman" panose="02020603050405020304" pitchFamily="18" charset="0"/>
                <a:cs typeface="Times New Roman" panose="02020603050405020304" pitchFamily="18" charset="0"/>
              </a:rPr>
              <a:t>Practical</a:t>
            </a:r>
            <a:r>
              <a:rPr lang="uk-UA" sz="2000" i="1" dirty="0">
                <a:latin typeface="Times New Roman" panose="02020603050405020304" pitchFamily="18" charset="0"/>
                <a:cs typeface="Times New Roman" panose="02020603050405020304" pitchFamily="18" charset="0"/>
              </a:rPr>
              <a:t> </a:t>
            </a:r>
            <a:r>
              <a:rPr lang="uk-UA" sz="2000" i="1" dirty="0" err="1">
                <a:latin typeface="Times New Roman" panose="02020603050405020304" pitchFamily="18" charset="0"/>
                <a:cs typeface="Times New Roman" panose="02020603050405020304" pitchFamily="18" charset="0"/>
              </a:rPr>
              <a:t>Guide</a:t>
            </a:r>
            <a:r>
              <a:rPr lang="uk-UA" sz="2000" i="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представлено понад 10 інших визначень, проте усі вони мають дві спільні особливості:</a:t>
            </a:r>
          </a:p>
          <a:p>
            <a:pPr algn="just" eaLnBrk="1" hangingPunct="1">
              <a:defRPr/>
            </a:pPr>
            <a:endParaRPr lang="uk-UA" sz="2000" dirty="0">
              <a:latin typeface="Times New Roman" panose="02020603050405020304" pitchFamily="18" charset="0"/>
              <a:cs typeface="Times New Roman" panose="02020603050405020304" pitchFamily="18" charset="0"/>
            </a:endParaRPr>
          </a:p>
          <a:p>
            <a:pPr marL="361950" indent="-180975" algn="just"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результати навчання сфокусовані на </a:t>
            </a:r>
            <a:r>
              <a:rPr lang="uk-UA" sz="2000" u="sng" dirty="0">
                <a:latin typeface="Times New Roman" panose="02020603050405020304" pitchFamily="18" charset="0"/>
                <a:cs typeface="Times New Roman" panose="02020603050405020304" pitchFamily="18" charset="0"/>
              </a:rPr>
              <a:t>очікуваних</a:t>
            </a:r>
            <a:r>
              <a:rPr lang="uk-UA" sz="2000" dirty="0">
                <a:latin typeface="Times New Roman" panose="02020603050405020304" pitchFamily="18" charset="0"/>
                <a:cs typeface="Times New Roman" panose="02020603050405020304" pitchFamily="18" charset="0"/>
              </a:rPr>
              <a:t> досягненнях студента;</a:t>
            </a:r>
          </a:p>
          <a:p>
            <a:pPr marL="361950" indent="-180975" algn="just" eaLnBrk="1" hangingPunct="1">
              <a:buFont typeface="Arial" pitchFamily="34" charset="0"/>
              <a:buChar char="•"/>
              <a:defRPr/>
            </a:pPr>
            <a:r>
              <a:rPr lang="uk-UA" sz="2000" dirty="0">
                <a:latin typeface="Times New Roman" panose="02020603050405020304" pitchFamily="18" charset="0"/>
                <a:cs typeface="Times New Roman" panose="02020603050405020304" pitchFamily="18" charset="0"/>
              </a:rPr>
              <a:t>результати навчання сфокусовані на тому, що </a:t>
            </a:r>
            <a:r>
              <a:rPr lang="uk-UA" sz="2000" u="sng" dirty="0">
                <a:latin typeface="Times New Roman" panose="02020603050405020304" pitchFamily="18" charset="0"/>
                <a:cs typeface="Times New Roman" panose="02020603050405020304" pitchFamily="18" charset="0"/>
              </a:rPr>
              <a:t>повинен би</a:t>
            </a:r>
            <a:r>
              <a:rPr lang="uk-UA" sz="2000" dirty="0">
                <a:latin typeface="Times New Roman" panose="02020603050405020304" pitchFamily="18" charset="0"/>
                <a:cs typeface="Times New Roman" panose="02020603050405020304" pitchFamily="18" charset="0"/>
              </a:rPr>
              <a:t> </a:t>
            </a:r>
            <a:r>
              <a:rPr lang="uk-UA" sz="2000" u="sng" dirty="0">
                <a:latin typeface="Times New Roman" panose="02020603050405020304" pitchFamily="18" charset="0"/>
                <a:cs typeface="Times New Roman" panose="02020603050405020304" pitchFamily="18" charset="0"/>
              </a:rPr>
              <a:t>продемонструвати</a:t>
            </a:r>
            <a:r>
              <a:rPr lang="uk-UA" sz="2000" dirty="0">
                <a:latin typeface="Times New Roman" panose="02020603050405020304" pitchFamily="18" charset="0"/>
                <a:cs typeface="Times New Roman" panose="02020603050405020304" pitchFamily="18" charset="0"/>
              </a:rPr>
              <a:t> (знає, розуміє, здатен зробити) студент/здобувач освіти після завершення навчання.</a:t>
            </a:r>
            <a:endParaRPr lang="en-US" altLang="uk-UA" sz="2000" dirty="0">
              <a:latin typeface="Times New Roman" panose="02020603050405020304" pitchFamily="18" charset="0"/>
              <a:cs typeface="Times New Roman" panose="02020603050405020304" pitchFamily="18" charset="0"/>
            </a:endParaRPr>
          </a:p>
        </p:txBody>
      </p:sp>
      <p:pic>
        <p:nvPicPr>
          <p:cNvPr id="46091"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6092"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7411" name="Подзаголовок 2"/>
          <p:cNvSpPr>
            <a:spLocks noGrp="1"/>
          </p:cNvSpPr>
          <p:nvPr>
            <p:ph type="subTitle" idx="1"/>
          </p:nvPr>
        </p:nvSpPr>
        <p:spPr>
          <a:xfrm>
            <a:off x="441325" y="766762"/>
            <a:ext cx="8272463" cy="528637"/>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Аналіз ходу виконання освітньої програми</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741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861767A-62D2-4E15-80F9-E6151F9DFB1E}" type="slidenum">
              <a:rPr lang="uk-UA" altLang="uk-UA" sz="2000" smtClean="0">
                <a:solidFill>
                  <a:schemeClr val="bg1"/>
                </a:solidFill>
                <a:latin typeface="HeliosLight"/>
              </a:rPr>
              <a:pPr algn="l"/>
              <a:t>60</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35781" y="2146570"/>
            <a:ext cx="8083550" cy="3693319"/>
          </a:xfrm>
          <a:prstGeom prst="rect">
            <a:avLst/>
          </a:prstGeom>
          <a:noFill/>
          <a:ln w="9525">
            <a:noFill/>
            <a:miter lim="800000"/>
            <a:headEnd/>
            <a:tailEnd/>
          </a:ln>
        </p:spPr>
        <p:txBody>
          <a:bodyPr>
            <a:spAutoFit/>
          </a:bodyPr>
          <a:lstStyle/>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Чи збирається та аналізується інформація про рівень задоволеності випускників даною програмою? </a:t>
            </a:r>
            <a:endParaRPr lang="uk-UA" altLang="uk-UA" dirty="0" smtClean="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smtClean="0">
                <a:latin typeface="Times New Roman" pitchFamily="18" charset="0"/>
                <a:cs typeface="Times New Roman" pitchFamily="18" charset="0"/>
              </a:rPr>
              <a:t>Як </a:t>
            </a:r>
            <a:r>
              <a:rPr lang="uk-UA" altLang="uk-UA" dirty="0">
                <a:latin typeface="Times New Roman" pitchFamily="18" charset="0"/>
                <a:cs typeface="Times New Roman" pitchFamily="18" charset="0"/>
              </a:rPr>
              <a:t>організовано систему підвищення кваліфікації професорсько-викладацького складу?</a:t>
            </a:r>
            <a:endParaRPr lang="en-US" altLang="uk-UA" dirty="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Яким чином відбувається перегляд та оновлення освітньої програми?</a:t>
            </a:r>
            <a:endParaRPr lang="en-US" altLang="uk-UA" dirty="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 Як гарантується життєздатність програми, відповідальність за підтримку та оновлення програми відповідними органами?</a:t>
            </a:r>
            <a:endParaRPr lang="en-US" altLang="uk-UA" dirty="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Як організовано і забезпечується оновлення інформації, що стосується даної програми?</a:t>
            </a:r>
            <a:endParaRPr lang="en-US" altLang="uk-UA" dirty="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Яким чином забезпечується адекватність системи підтримки студентів, консультування та наставництва?</a:t>
            </a:r>
            <a:endParaRPr lang="en-US" altLang="uk-UA" dirty="0">
              <a:latin typeface="Times New Roman" pitchFamily="18" charset="0"/>
              <a:cs typeface="Times New Roman" pitchFamily="18" charset="0"/>
            </a:endParaRPr>
          </a:p>
          <a:p>
            <a:pPr marL="285750" indent="-285750" algn="just">
              <a:buFont typeface="Arial" panose="020B0604020202020204" pitchFamily="34" charset="0"/>
              <a:buChar char="•"/>
            </a:pPr>
            <a:r>
              <a:rPr lang="uk-UA" altLang="uk-UA" dirty="0">
                <a:latin typeface="Times New Roman" pitchFamily="18" charset="0"/>
                <a:cs typeface="Times New Roman" pitchFamily="18" charset="0"/>
              </a:rPr>
              <a:t>Чи видається студентам автоматично та безоплатно Додаток до диплома європейського зразка?</a:t>
            </a:r>
            <a:endParaRPr lang="en-US" altLang="uk-UA" dirty="0"/>
          </a:p>
        </p:txBody>
      </p:sp>
      <p:pic>
        <p:nvPicPr>
          <p:cNvPr id="1741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742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extLst>
      <p:ext uri="{BB962C8B-B14F-4D97-AF65-F5344CB8AC3E}">
        <p14:creationId xmlns="" xmlns:p14="http://schemas.microsoft.com/office/powerpoint/2010/main" val="15015598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27651" name="Подзаголовок 2"/>
          <p:cNvSpPr>
            <a:spLocks noGrp="1"/>
          </p:cNvSpPr>
          <p:nvPr>
            <p:ph type="subTitle" idx="1"/>
          </p:nvPr>
        </p:nvSpPr>
        <p:spPr>
          <a:xfrm>
            <a:off x="441325" y="487363"/>
            <a:ext cx="8272463" cy="808037"/>
          </a:xfrm>
        </p:spPr>
        <p:txBody>
          <a:bodyPr/>
          <a:lstStyle/>
          <a:p>
            <a:pPr algn="l" eaLnBrk="1" hangingPunct="1"/>
            <a:endParaRPr lang="uk-UA" altLang="uk-UA" sz="1100" b="1" baseline="30000" smtClean="0">
              <a:solidFill>
                <a:srgbClr val="00A1E4"/>
              </a:solidFill>
              <a:latin typeface="HeliosExt"/>
            </a:endParaRPr>
          </a:p>
          <a:p>
            <a:pPr algn="l" eaLnBrk="1" hangingPunct="1"/>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2765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8D5A6C3D-87AA-47F8-B857-D24E142E8F9D}" type="slidenum">
              <a:rPr lang="uk-UA" altLang="uk-UA" sz="2000" smtClean="0">
                <a:solidFill>
                  <a:schemeClr val="bg1"/>
                </a:solidFill>
                <a:latin typeface="HeliosLight"/>
              </a:rPr>
              <a:pPr algn="l"/>
              <a:t>61</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27658" name="Прямокутник 12"/>
          <p:cNvSpPr>
            <a:spLocks noChangeArrowheads="1"/>
          </p:cNvSpPr>
          <p:nvPr/>
        </p:nvSpPr>
        <p:spPr bwMode="auto">
          <a:xfrm>
            <a:off x="652463" y="2695575"/>
            <a:ext cx="8026400" cy="1570038"/>
          </a:xfrm>
          <a:prstGeom prst="rect">
            <a:avLst/>
          </a:prstGeom>
          <a:noFill/>
          <a:ln w="9525">
            <a:noFill/>
            <a:miter lim="800000"/>
            <a:headEnd/>
            <a:tailEnd/>
          </a:ln>
        </p:spPr>
        <p:txBody>
          <a:bodyPr>
            <a:spAutoFit/>
          </a:bodyPr>
          <a:lstStyle/>
          <a:p>
            <a:pPr algn="ctr" eaLnBrk="1" hangingPunct="1"/>
            <a:r>
              <a:rPr lang="uk-UA" altLang="uk-UA" sz="4800" b="1" baseline="30000" dirty="0">
                <a:solidFill>
                  <a:srgbClr val="00A1E4"/>
                </a:solidFill>
                <a:latin typeface="Times New Roman" pitchFamily="18" charset="0"/>
                <a:cs typeface="Times New Roman" pitchFamily="18" charset="0"/>
              </a:rPr>
              <a:t>Рекомендації МОН щодо  опису освітньої програми</a:t>
            </a:r>
          </a:p>
          <a:p>
            <a:pPr algn="ctr" eaLnBrk="1" hangingPunct="1"/>
            <a:endParaRPr lang="ru-RU" altLang="uk-UA" sz="4800" b="1" baseline="30000" dirty="0">
              <a:solidFill>
                <a:srgbClr val="00A1E4"/>
              </a:solidFill>
              <a:latin typeface="HeliosExt"/>
            </a:endParaRPr>
          </a:p>
        </p:txBody>
      </p:sp>
      <p:pic>
        <p:nvPicPr>
          <p:cNvPr id="2765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2766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28675" name="Подзаголовок 2"/>
          <p:cNvSpPr>
            <a:spLocks noGrp="1"/>
          </p:cNvSpPr>
          <p:nvPr>
            <p:ph type="subTitle" idx="1"/>
          </p:nvPr>
        </p:nvSpPr>
        <p:spPr>
          <a:xfrm>
            <a:off x="441325" y="487363"/>
            <a:ext cx="8272463" cy="808037"/>
          </a:xfrm>
        </p:spPr>
        <p:txBody>
          <a:bodyPr/>
          <a:lstStyle/>
          <a:p>
            <a:pPr algn="l" eaLnBrk="1" hangingPunct="1"/>
            <a:endParaRPr lang="uk-UA" altLang="uk-UA" sz="1100" b="1" baseline="30000" smtClean="0">
              <a:solidFill>
                <a:srgbClr val="00A1E4"/>
              </a:solidFill>
              <a:latin typeface="HeliosExt"/>
            </a:endParaRPr>
          </a:p>
          <a:p>
            <a:pPr algn="l" eaLnBrk="1" hangingPunct="1"/>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2867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976251CD-83C0-4C4B-BCD0-6EE4234309AA}" type="slidenum">
              <a:rPr lang="uk-UA" altLang="uk-UA" sz="2000" smtClean="0">
                <a:solidFill>
                  <a:schemeClr val="bg1"/>
                </a:solidFill>
                <a:latin typeface="HeliosLight"/>
              </a:rPr>
              <a:pPr algn="l"/>
              <a:t>62</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20490" name="Прямокутник 12"/>
          <p:cNvSpPr>
            <a:spLocks noChangeArrowheads="1"/>
          </p:cNvSpPr>
          <p:nvPr/>
        </p:nvSpPr>
        <p:spPr bwMode="auto">
          <a:xfrm>
            <a:off x="972457" y="870857"/>
            <a:ext cx="7661956" cy="4826962"/>
          </a:xfrm>
          <a:prstGeom prst="rect">
            <a:avLst/>
          </a:prstGeom>
          <a:noFill/>
          <a:ln w="9525">
            <a:noFill/>
            <a:miter lim="800000"/>
            <a:headEnd/>
            <a:tailEnd/>
          </a:ln>
        </p:spPr>
        <p:txBody>
          <a:bodyPr wrap="square">
            <a:spAutoFit/>
          </a:bodyPr>
          <a:lstStyle/>
          <a:p>
            <a:pPr algn="ctr" eaLnBrk="1" hangingPunct="1">
              <a:defRPr/>
            </a:pPr>
            <a:r>
              <a:rPr lang="uk-UA" altLang="uk-UA" sz="4000" b="1" baseline="30000" dirty="0">
                <a:solidFill>
                  <a:srgbClr val="00A1E4"/>
                </a:solidFill>
                <a:latin typeface="HeliosExt"/>
              </a:rPr>
              <a:t>Структура опису ОП</a:t>
            </a:r>
          </a:p>
          <a:p>
            <a:pPr algn="ctr" eaLnBrk="1" hangingPunct="1">
              <a:defRPr/>
            </a:pPr>
            <a:endParaRPr lang="uk-UA" altLang="uk-UA" sz="4800" b="1" baseline="30000" dirty="0" smtClean="0">
              <a:solidFill>
                <a:srgbClr val="00A1E4"/>
              </a:solidFill>
              <a:latin typeface="HeliosExt"/>
            </a:endParaRPr>
          </a:p>
          <a:p>
            <a:pPr algn="ctr" eaLnBrk="1" hangingPunct="1">
              <a:defRPr/>
            </a:pPr>
            <a:endParaRPr lang="uk-UA" altLang="uk-UA" sz="4800" b="1" baseline="30000" dirty="0">
              <a:solidFill>
                <a:srgbClr val="00A1E4"/>
              </a:solidFill>
              <a:latin typeface="HeliosExt"/>
            </a:endParaRPr>
          </a:p>
          <a:p>
            <a:pPr marL="342900" indent="-342900" algn="just" eaLnBrk="1" hangingPunct="1">
              <a:defRPr/>
            </a:pPr>
            <a:r>
              <a:rPr lang="uk-UA" altLang="uk-UA" sz="2000" dirty="0" smtClean="0">
                <a:latin typeface="Times New Roman" pitchFamily="18" charset="0"/>
                <a:cs typeface="Times New Roman" pitchFamily="18" charset="0"/>
              </a:rPr>
              <a:t>		  Титульний </a:t>
            </a:r>
            <a:r>
              <a:rPr lang="uk-UA" altLang="uk-UA" sz="2000" dirty="0">
                <a:latin typeface="Times New Roman" pitchFamily="18" charset="0"/>
                <a:cs typeface="Times New Roman" pitchFamily="18" charset="0"/>
              </a:rPr>
              <a:t>лист, </a:t>
            </a:r>
            <a:r>
              <a:rPr lang="uk-UA" altLang="uk-UA" sz="2000" dirty="0" err="1">
                <a:latin typeface="Times New Roman" pitchFamily="18" charset="0"/>
                <a:cs typeface="Times New Roman" pitchFamily="18" charset="0"/>
              </a:rPr>
              <a:t>лист</a:t>
            </a:r>
            <a:r>
              <a:rPr lang="uk-UA" altLang="uk-UA" sz="2000" dirty="0">
                <a:latin typeface="Times New Roman" pitchFamily="18" charset="0"/>
                <a:cs typeface="Times New Roman" pitchFamily="18" charset="0"/>
              </a:rPr>
              <a:t> </a:t>
            </a:r>
            <a:r>
              <a:rPr lang="uk-UA" altLang="uk-UA" sz="2000" dirty="0" smtClean="0">
                <a:latin typeface="Times New Roman" pitchFamily="18" charset="0"/>
                <a:cs typeface="Times New Roman" pitchFamily="18" charset="0"/>
              </a:rPr>
              <a:t>погодження, </a:t>
            </a:r>
            <a:r>
              <a:rPr lang="uk-UA" altLang="uk-UA" sz="2000" dirty="0">
                <a:latin typeface="Times New Roman" pitchFamily="18" charset="0"/>
                <a:cs typeface="Times New Roman" pitchFamily="18" charset="0"/>
              </a:rPr>
              <a:t>автори програми.</a:t>
            </a:r>
          </a:p>
          <a:p>
            <a:pPr marL="342900" indent="-342900" algn="just" eaLnBrk="1" hangingPunct="1">
              <a:defRPr/>
            </a:pPr>
            <a:r>
              <a:rPr lang="uk-UA" sz="2000" dirty="0" smtClean="0">
                <a:latin typeface="Times New Roman" pitchFamily="18" charset="0"/>
                <a:cs typeface="Times New Roman" pitchFamily="18" charset="0"/>
              </a:rPr>
              <a:t>		  Загальний </a:t>
            </a:r>
            <a:r>
              <a:rPr lang="uk-UA" sz="2000" dirty="0">
                <a:latin typeface="Times New Roman" pitchFamily="18" charset="0"/>
                <a:cs typeface="Times New Roman" pitchFamily="18" charset="0"/>
              </a:rPr>
              <a:t>опис освітньої програми (</a:t>
            </a:r>
            <a:r>
              <a:rPr lang="uk-UA" sz="2000" i="1" dirty="0">
                <a:latin typeface="Times New Roman" pitchFamily="18" charset="0"/>
                <a:cs typeface="Times New Roman" pitchFamily="18" charset="0"/>
              </a:rPr>
              <a:t>за необхідності</a:t>
            </a:r>
            <a:r>
              <a:rPr lang="uk-UA" sz="2000" dirty="0">
                <a:latin typeface="Times New Roman" pitchFamily="18" charset="0"/>
                <a:cs typeface="Times New Roman" pitchFamily="18" charset="0"/>
              </a:rPr>
              <a:t>)</a:t>
            </a:r>
            <a:r>
              <a:rPr lang="uk-UA" altLang="uk-UA" sz="2000" dirty="0">
                <a:latin typeface="Times New Roman" pitchFamily="18" charset="0"/>
                <a:cs typeface="Times New Roman" pitchFamily="18" charset="0"/>
              </a:rPr>
              <a:t>.</a:t>
            </a:r>
          </a:p>
          <a:p>
            <a:pPr marL="457200" indent="-457200" algn="just" eaLnBrk="1" hangingPunct="1">
              <a:defRPr/>
            </a:pPr>
            <a:r>
              <a:rPr lang="uk-UA" altLang="uk-UA" sz="2000" dirty="0">
                <a:latin typeface="Times New Roman" pitchFamily="18" charset="0"/>
                <a:cs typeface="Times New Roman" pitchFamily="18" charset="0"/>
              </a:rPr>
              <a:t>Розділ 1. Профіль освітньої програми. </a:t>
            </a:r>
          </a:p>
          <a:p>
            <a:pPr marL="457200" indent="-457200" algn="just">
              <a:defRPr/>
            </a:pPr>
            <a:r>
              <a:rPr lang="uk-UA" altLang="uk-UA" sz="2000" dirty="0">
                <a:latin typeface="Times New Roman" pitchFamily="18" charset="0"/>
                <a:cs typeface="Times New Roman" pitchFamily="18" charset="0"/>
              </a:rPr>
              <a:t>Розділ 2. Перелік компонент </a:t>
            </a:r>
            <a:r>
              <a:rPr lang="uk-UA" altLang="uk-UA" sz="2000" dirty="0" smtClean="0">
                <a:latin typeface="Times New Roman" pitchFamily="18" charset="0"/>
                <a:cs typeface="Times New Roman" pitchFamily="18" charset="0"/>
              </a:rPr>
              <a:t>освітньої програми </a:t>
            </a:r>
            <a:r>
              <a:rPr lang="uk-UA" altLang="uk-UA" sz="2000" dirty="0">
                <a:latin typeface="Times New Roman" pitchFamily="18" charset="0"/>
                <a:cs typeface="Times New Roman" pitchFamily="18" charset="0"/>
              </a:rPr>
              <a:t>та їх  </a:t>
            </a:r>
            <a:r>
              <a:rPr lang="uk-UA" altLang="uk-UA" sz="2000" dirty="0" smtClean="0">
                <a:latin typeface="Times New Roman" pitchFamily="18" charset="0"/>
                <a:cs typeface="Times New Roman" pitchFamily="18" charset="0"/>
              </a:rPr>
              <a:t>логічна</a:t>
            </a:r>
          </a:p>
          <a:p>
            <a:pPr marL="457200" indent="-457200" algn="just">
              <a:defRPr/>
            </a:pPr>
            <a:r>
              <a:rPr lang="uk-UA" altLang="uk-UA" sz="2000" dirty="0" smtClean="0">
                <a:latin typeface="Times New Roman" pitchFamily="18" charset="0"/>
                <a:cs typeface="Times New Roman" pitchFamily="18" charset="0"/>
              </a:rPr>
              <a:t> </a:t>
            </a:r>
            <a:r>
              <a:rPr lang="uk-UA" altLang="uk-UA" sz="2000" dirty="0" smtClean="0">
                <a:latin typeface="Times New Roman" pitchFamily="18" charset="0"/>
                <a:cs typeface="Times New Roman" pitchFamily="18" charset="0"/>
              </a:rPr>
              <a:t>              </a:t>
            </a:r>
            <a:r>
              <a:rPr lang="uk-UA" altLang="uk-UA" sz="2000" dirty="0" smtClean="0">
                <a:latin typeface="Times New Roman" pitchFamily="18" charset="0"/>
                <a:cs typeface="Times New Roman" pitchFamily="18" charset="0"/>
              </a:rPr>
              <a:t> послідовність</a:t>
            </a:r>
            <a:r>
              <a:rPr lang="uk-UA" altLang="uk-UA" sz="2000" dirty="0">
                <a:latin typeface="Times New Roman" pitchFamily="18" charset="0"/>
                <a:cs typeface="Times New Roman" pitchFamily="18" charset="0"/>
              </a:rPr>
              <a:t>.</a:t>
            </a:r>
          </a:p>
          <a:p>
            <a:pPr marL="457200" indent="-457200" algn="just">
              <a:defRPr/>
            </a:pPr>
            <a:r>
              <a:rPr lang="uk-UA" altLang="uk-UA" sz="2000" dirty="0">
                <a:latin typeface="Times New Roman" pitchFamily="18" charset="0"/>
                <a:cs typeface="Times New Roman" pitchFamily="18" charset="0"/>
              </a:rPr>
              <a:t>Розділ 3. Форма атестації здобувачів вищої освіти.</a:t>
            </a:r>
          </a:p>
          <a:p>
            <a:pPr marL="457200" indent="-457200" algn="just">
              <a:defRPr/>
            </a:pPr>
            <a:r>
              <a:rPr lang="uk-UA" altLang="uk-UA" sz="2000" dirty="0">
                <a:latin typeface="Times New Roman" pitchFamily="18" charset="0"/>
                <a:cs typeface="Times New Roman" pitchFamily="18" charset="0"/>
              </a:rPr>
              <a:t>Розділ 4. Матриця відповідності </a:t>
            </a:r>
            <a:r>
              <a:rPr lang="uk-UA" altLang="uk-UA" sz="2000" dirty="0" smtClean="0">
                <a:latin typeface="Times New Roman" pitchFamily="18" charset="0"/>
                <a:cs typeface="Times New Roman" pitchFamily="18" charset="0"/>
              </a:rPr>
              <a:t>програмних</a:t>
            </a:r>
            <a:r>
              <a:rPr lang="ru-RU" altLang="uk-UA" sz="2000" dirty="0" smtClean="0">
                <a:latin typeface="Times New Roman" pitchFamily="18" charset="0"/>
                <a:cs typeface="Times New Roman" pitchFamily="18" charset="0"/>
              </a:rPr>
              <a:t> </a:t>
            </a:r>
            <a:r>
              <a:rPr lang="uk-UA" altLang="uk-UA" sz="2000" dirty="0" err="1" smtClean="0">
                <a:latin typeface="Times New Roman" pitchFamily="18" charset="0"/>
                <a:cs typeface="Times New Roman" pitchFamily="18" charset="0"/>
              </a:rPr>
              <a:t>компетентностей</a:t>
            </a:r>
            <a:endParaRPr lang="uk-UA" altLang="uk-UA" sz="2000" dirty="0" smtClean="0">
              <a:latin typeface="Times New Roman" pitchFamily="18" charset="0"/>
              <a:cs typeface="Times New Roman" pitchFamily="18" charset="0"/>
            </a:endParaRPr>
          </a:p>
          <a:p>
            <a:pPr marL="457200" indent="-457200" algn="just">
              <a:defRPr/>
            </a:pPr>
            <a:r>
              <a:rPr lang="uk-UA" altLang="uk-UA" sz="2000" dirty="0" smtClean="0">
                <a:latin typeface="Times New Roman" pitchFamily="18" charset="0"/>
                <a:cs typeface="Times New Roman" pitchFamily="18" charset="0"/>
              </a:rPr>
              <a:t> </a:t>
            </a:r>
            <a:r>
              <a:rPr lang="uk-UA" altLang="uk-UA" sz="2000" dirty="0" smtClean="0">
                <a:latin typeface="Times New Roman" pitchFamily="18" charset="0"/>
                <a:cs typeface="Times New Roman" pitchFamily="18" charset="0"/>
              </a:rPr>
              <a:t>              </a:t>
            </a:r>
            <a:r>
              <a:rPr lang="uk-UA" altLang="uk-UA" sz="2000" dirty="0" smtClean="0">
                <a:latin typeface="Times New Roman" pitchFamily="18" charset="0"/>
                <a:cs typeface="Times New Roman" pitchFamily="18" charset="0"/>
              </a:rPr>
              <a:t> компонентам </a:t>
            </a:r>
            <a:r>
              <a:rPr lang="uk-UA" altLang="uk-UA" sz="2000" dirty="0">
                <a:latin typeface="Times New Roman" pitchFamily="18" charset="0"/>
                <a:cs typeface="Times New Roman" pitchFamily="18" charset="0"/>
              </a:rPr>
              <a:t>освітньої програми.</a:t>
            </a:r>
          </a:p>
          <a:p>
            <a:pPr marL="457200" indent="-457200" algn="just">
              <a:defRPr/>
            </a:pPr>
            <a:r>
              <a:rPr lang="uk-UA" altLang="uk-UA" sz="2000" dirty="0">
                <a:latin typeface="Times New Roman" pitchFamily="18" charset="0"/>
                <a:cs typeface="Times New Roman" pitchFamily="18" charset="0"/>
              </a:rPr>
              <a:t>Розділ 5. Матриця забезпечення програмних результатів </a:t>
            </a:r>
            <a:r>
              <a:rPr lang="uk-UA" altLang="uk-UA" sz="2000" dirty="0" smtClean="0">
                <a:latin typeface="Times New Roman" pitchFamily="18" charset="0"/>
                <a:cs typeface="Times New Roman" pitchFamily="18" charset="0"/>
              </a:rPr>
              <a:t>навчання</a:t>
            </a:r>
          </a:p>
          <a:p>
            <a:pPr marL="457200" indent="-457200" algn="just">
              <a:defRPr/>
            </a:pPr>
            <a:r>
              <a:rPr lang="uk-UA" altLang="uk-UA" sz="2000" dirty="0" smtClean="0">
                <a:latin typeface="Times New Roman" pitchFamily="18" charset="0"/>
                <a:cs typeface="Times New Roman" pitchFamily="18" charset="0"/>
              </a:rPr>
              <a:t> </a:t>
            </a:r>
            <a:r>
              <a:rPr lang="uk-UA" altLang="uk-UA" sz="2000" dirty="0" smtClean="0">
                <a:latin typeface="Times New Roman" pitchFamily="18" charset="0"/>
                <a:cs typeface="Times New Roman" pitchFamily="18" charset="0"/>
              </a:rPr>
              <a:t>              </a:t>
            </a:r>
            <a:r>
              <a:rPr lang="uk-UA" altLang="uk-UA" sz="2000" dirty="0" smtClean="0">
                <a:latin typeface="Times New Roman" pitchFamily="18" charset="0"/>
                <a:cs typeface="Times New Roman" pitchFamily="18" charset="0"/>
              </a:rPr>
              <a:t> компонентами  </a:t>
            </a:r>
            <a:r>
              <a:rPr lang="uk-UA" altLang="uk-UA" sz="2000" dirty="0">
                <a:latin typeface="Times New Roman" pitchFamily="18" charset="0"/>
                <a:cs typeface="Times New Roman" pitchFamily="18" charset="0"/>
              </a:rPr>
              <a:t>освітньої програми</a:t>
            </a:r>
          </a:p>
          <a:p>
            <a:pPr marL="342900" indent="-342900" algn="just" eaLnBrk="1" hangingPunct="1">
              <a:buFont typeface="+mj-lt"/>
              <a:buAutoNum type="arabicPeriod"/>
              <a:defRPr/>
            </a:pPr>
            <a:endParaRPr lang="ru-RU" altLang="uk-UA" sz="1700" dirty="0"/>
          </a:p>
        </p:txBody>
      </p:sp>
      <p:pic>
        <p:nvPicPr>
          <p:cNvPr id="2868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2868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29699" name="Подзаголовок 2"/>
          <p:cNvSpPr>
            <a:spLocks noGrp="1"/>
          </p:cNvSpPr>
          <p:nvPr>
            <p:ph type="subTitle" idx="1"/>
          </p:nvPr>
        </p:nvSpPr>
        <p:spPr>
          <a:xfrm>
            <a:off x="441325" y="653143"/>
            <a:ext cx="8272463" cy="642257"/>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Титульний</a:t>
            </a:r>
            <a:r>
              <a:rPr lang="uk-UA" altLang="uk-UA" b="1" dirty="0" smtClean="0">
                <a:solidFill>
                  <a:srgbClr val="00A1E4"/>
                </a:solidFill>
                <a:latin typeface="HeliosExt"/>
              </a:rPr>
              <a:t> </a:t>
            </a:r>
            <a:r>
              <a:rPr lang="uk-UA" altLang="uk-UA" b="1" baseline="30000" dirty="0" smtClean="0">
                <a:solidFill>
                  <a:srgbClr val="00A1E4"/>
                </a:solidFill>
                <a:latin typeface="HeliosExt"/>
              </a:rPr>
              <a:t>лист</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2970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DA2563B3-8DDE-441D-BB38-4729AFECF99A}" type="slidenum">
              <a:rPr lang="uk-UA" altLang="uk-UA" sz="2000" smtClean="0">
                <a:solidFill>
                  <a:schemeClr val="bg1"/>
                </a:solidFill>
                <a:latin typeface="HeliosLight"/>
              </a:rPr>
              <a:pPr algn="l"/>
              <a:t>63</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20490" name="Прямокутник 12"/>
          <p:cNvSpPr>
            <a:spLocks noChangeArrowheads="1"/>
          </p:cNvSpPr>
          <p:nvPr/>
        </p:nvSpPr>
        <p:spPr bwMode="auto">
          <a:xfrm>
            <a:off x="666750" y="1441450"/>
            <a:ext cx="8026400" cy="4832350"/>
          </a:xfrm>
          <a:prstGeom prst="rect">
            <a:avLst/>
          </a:prstGeom>
          <a:noFill/>
          <a:ln w="9525">
            <a:noFill/>
            <a:miter lim="800000"/>
            <a:headEnd/>
            <a:tailEnd/>
          </a:ln>
        </p:spPr>
        <p:txBody>
          <a:bodyPr>
            <a:spAutoFit/>
          </a:bodyPr>
          <a:lstStyle/>
          <a:p>
            <a:pPr algn="ctr">
              <a:defRPr/>
            </a:pPr>
            <a:r>
              <a:rPr lang="uk-UA" sz="1400" b="1" dirty="0"/>
              <a:t>ОСВІТНЬО – ПРОФЕСІЙНА ПРОГРАМА</a:t>
            </a:r>
            <a:endParaRPr lang="uk-UA" sz="1400" b="1" i="1" dirty="0"/>
          </a:p>
          <a:p>
            <a:pPr algn="ctr">
              <a:defRPr/>
            </a:pPr>
            <a:r>
              <a:rPr lang="uk-UA" sz="1400" b="1" dirty="0"/>
              <a:t> </a:t>
            </a:r>
            <a:endParaRPr lang="uk-UA" sz="1400" dirty="0"/>
          </a:p>
          <a:p>
            <a:pPr algn="ctr">
              <a:defRPr/>
            </a:pPr>
            <a:r>
              <a:rPr lang="uk-UA" sz="1400" b="1" dirty="0"/>
              <a:t>«</a:t>
            </a:r>
            <a:r>
              <a:rPr lang="uk-UA" sz="1400" b="1" u="sng" dirty="0"/>
              <a:t>Назва ОПП/ОНП</a:t>
            </a:r>
            <a:r>
              <a:rPr lang="uk-UA" sz="1400" b="1" dirty="0"/>
              <a:t>»</a:t>
            </a:r>
            <a:endParaRPr lang="uk-UA" sz="1400" dirty="0"/>
          </a:p>
          <a:p>
            <a:pPr algn="ctr">
              <a:defRPr/>
            </a:pPr>
            <a:r>
              <a:rPr lang="uk-UA" sz="1400" b="1" dirty="0"/>
              <a:t>Першого/другого рівня вищої освіти</a:t>
            </a:r>
            <a:endParaRPr lang="uk-UA" sz="1400" dirty="0"/>
          </a:p>
          <a:p>
            <a:pPr algn="ctr">
              <a:defRPr/>
            </a:pPr>
            <a:r>
              <a:rPr lang="uk-UA" sz="1400" b="1" dirty="0"/>
              <a:t>за спеціальністю </a:t>
            </a:r>
            <a:r>
              <a:rPr lang="uk-UA" sz="1400" b="1" u="sng" dirty="0"/>
              <a:t>№</a:t>
            </a:r>
            <a:r>
              <a:rPr lang="uk-UA" sz="1400" b="1" dirty="0"/>
              <a:t> </a:t>
            </a:r>
            <a:r>
              <a:rPr lang="uk-UA" sz="1400" b="1" u="sng" dirty="0"/>
              <a:t>Назва</a:t>
            </a:r>
            <a:r>
              <a:rPr lang="uk-UA" sz="1400" b="1" dirty="0"/>
              <a:t> </a:t>
            </a:r>
            <a:endParaRPr lang="uk-UA" sz="1400" dirty="0"/>
          </a:p>
          <a:p>
            <a:pPr algn="ctr">
              <a:defRPr/>
            </a:pPr>
            <a:r>
              <a:rPr lang="uk-UA" sz="1400" b="1" dirty="0"/>
              <a:t>галузі знань </a:t>
            </a:r>
            <a:r>
              <a:rPr lang="uk-UA" sz="1400" b="1" u="sng" dirty="0"/>
              <a:t>№</a:t>
            </a:r>
            <a:r>
              <a:rPr lang="uk-UA" sz="1400" b="1" dirty="0"/>
              <a:t> </a:t>
            </a:r>
            <a:r>
              <a:rPr lang="uk-UA" sz="1400" b="1" u="sng" dirty="0"/>
              <a:t>Назва</a:t>
            </a:r>
            <a:endParaRPr lang="uk-UA" sz="1400" dirty="0"/>
          </a:p>
          <a:p>
            <a:pPr algn="ctr">
              <a:defRPr/>
            </a:pPr>
            <a:r>
              <a:rPr lang="uk-UA" sz="1400" b="1" dirty="0"/>
              <a:t>Кваліфікація: </a:t>
            </a:r>
            <a:r>
              <a:rPr lang="uk-UA" sz="1400" b="1" u="sng" dirty="0"/>
              <a:t>Назва кваліфікації</a:t>
            </a:r>
            <a:endParaRPr lang="uk-UA" sz="1400" dirty="0"/>
          </a:p>
          <a:p>
            <a:pPr algn="ctr">
              <a:defRPr/>
            </a:pPr>
            <a:r>
              <a:rPr lang="uk-UA" sz="1400" dirty="0"/>
              <a:t> </a:t>
            </a:r>
          </a:p>
          <a:p>
            <a:pPr>
              <a:defRPr/>
            </a:pPr>
            <a:r>
              <a:rPr lang="uk-UA" sz="1400" dirty="0"/>
              <a:t> </a:t>
            </a:r>
          </a:p>
          <a:p>
            <a:pPr>
              <a:defRPr/>
            </a:pPr>
            <a:endParaRPr lang="uk-UA" sz="1400" dirty="0"/>
          </a:p>
          <a:p>
            <a:pPr>
              <a:defRPr/>
            </a:pPr>
            <a:endParaRPr lang="uk-UA" sz="1400" dirty="0"/>
          </a:p>
          <a:p>
            <a:pPr>
              <a:defRPr/>
            </a:pPr>
            <a:endParaRPr lang="uk-UA" sz="1400" dirty="0"/>
          </a:p>
          <a:p>
            <a:pPr>
              <a:defRPr/>
            </a:pPr>
            <a:endParaRPr lang="uk-UA" sz="1400" dirty="0"/>
          </a:p>
          <a:p>
            <a:pPr>
              <a:defRPr/>
            </a:pPr>
            <a:r>
              <a:rPr lang="uk-UA" sz="1400" dirty="0"/>
              <a:t> </a:t>
            </a:r>
          </a:p>
          <a:p>
            <a:pPr marL="3406775">
              <a:defRPr/>
            </a:pPr>
            <a:r>
              <a:rPr lang="uk-UA" sz="1400" b="1" dirty="0"/>
              <a:t>ЗАТВЕРДЖЕНО ВЧЕНОЮ РАДОЮ*</a:t>
            </a:r>
            <a:br>
              <a:rPr lang="uk-UA" sz="1400" b="1" dirty="0"/>
            </a:br>
            <a:r>
              <a:rPr lang="uk-UA" sz="1400" b="1" dirty="0"/>
              <a:t>Голова вченої ради</a:t>
            </a:r>
            <a:br>
              <a:rPr lang="uk-UA" sz="1400" b="1" dirty="0"/>
            </a:br>
            <a:r>
              <a:rPr lang="uk-UA" sz="1400" b="1" dirty="0"/>
              <a:t>___________________ </a:t>
            </a:r>
            <a:r>
              <a:rPr lang="ru-RU" sz="1400" b="1" dirty="0"/>
              <a:t>   /________________/</a:t>
            </a:r>
            <a:r>
              <a:rPr lang="uk-UA" sz="1400" b="1" dirty="0"/>
              <a:t/>
            </a:r>
            <a:br>
              <a:rPr lang="uk-UA" sz="1400" b="1" dirty="0"/>
            </a:br>
            <a:r>
              <a:rPr lang="uk-UA" sz="1400" b="1" dirty="0"/>
              <a:t>(протокол № __ від "___"_________ 2017 р.)</a:t>
            </a:r>
            <a:endParaRPr lang="uk-UA" sz="1400" dirty="0"/>
          </a:p>
          <a:p>
            <a:pPr marL="3406775">
              <a:defRPr/>
            </a:pPr>
            <a:r>
              <a:rPr lang="uk-UA" sz="1400" b="1" dirty="0"/>
              <a:t/>
            </a:r>
            <a:br>
              <a:rPr lang="uk-UA" sz="1400" b="1" dirty="0"/>
            </a:br>
            <a:r>
              <a:rPr lang="uk-UA" sz="1400" b="1" dirty="0"/>
              <a:t>Освітня програма вводиться в дію з _____2017 р.</a:t>
            </a:r>
            <a:br>
              <a:rPr lang="uk-UA" sz="1400" b="1" dirty="0"/>
            </a:br>
            <a:r>
              <a:rPr lang="uk-UA" sz="1400" b="1" dirty="0" err="1"/>
              <a:t>Ректор____________</a:t>
            </a:r>
            <a:r>
              <a:rPr lang="uk-UA" sz="1400" b="1" dirty="0"/>
              <a:t>_______</a:t>
            </a:r>
            <a:r>
              <a:rPr lang="ru-RU" sz="1400" b="1" dirty="0"/>
              <a:t> /____________/</a:t>
            </a:r>
            <a:r>
              <a:rPr lang="uk-UA" sz="1400" b="1" dirty="0"/>
              <a:t/>
            </a:r>
            <a:br>
              <a:rPr lang="uk-UA" sz="1400" b="1" dirty="0"/>
            </a:br>
            <a:r>
              <a:rPr lang="uk-UA" sz="1400" b="1" dirty="0"/>
              <a:t>(наказ № __ від "___"_________ 2017 р.)</a:t>
            </a:r>
            <a:endParaRPr lang="ru-RU" altLang="uk-UA" sz="1400" b="1" baseline="30000" dirty="0">
              <a:solidFill>
                <a:srgbClr val="00A1E4"/>
              </a:solidFill>
              <a:latin typeface="HeliosExt"/>
            </a:endParaRPr>
          </a:p>
        </p:txBody>
      </p:sp>
      <p:pic>
        <p:nvPicPr>
          <p:cNvPr id="2970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2970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30723" name="Подзаголовок 2"/>
          <p:cNvSpPr>
            <a:spLocks noGrp="1"/>
          </p:cNvSpPr>
          <p:nvPr>
            <p:ph type="subTitle" idx="1"/>
          </p:nvPr>
        </p:nvSpPr>
        <p:spPr>
          <a:xfrm>
            <a:off x="441325" y="798286"/>
            <a:ext cx="8272463" cy="497114"/>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Лист погодження</a:t>
            </a:r>
          </a:p>
        </p:txBody>
      </p:sp>
      <p:sp>
        <p:nvSpPr>
          <p:cNvPr id="4" name="TextBox 3"/>
          <p:cNvSpPr txBox="1"/>
          <p:nvPr/>
        </p:nvSpPr>
        <p:spPr>
          <a:xfrm>
            <a:off x="484868" y="711427"/>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30725"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8E3B0F0C-E660-450F-8DC8-9888BC0576CD}" type="slidenum">
              <a:rPr lang="uk-UA" altLang="uk-UA" sz="2000" smtClean="0">
                <a:solidFill>
                  <a:schemeClr val="bg1"/>
                </a:solidFill>
                <a:latin typeface="HeliosLight"/>
              </a:rPr>
              <a:pPr algn="l"/>
              <a:t>64</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730" name="Прямокутник 12"/>
          <p:cNvSpPr>
            <a:spLocks noChangeArrowheads="1"/>
          </p:cNvSpPr>
          <p:nvPr/>
        </p:nvSpPr>
        <p:spPr bwMode="auto">
          <a:xfrm>
            <a:off x="666750" y="2238375"/>
            <a:ext cx="8026400" cy="1169988"/>
          </a:xfrm>
          <a:prstGeom prst="rect">
            <a:avLst/>
          </a:prstGeom>
          <a:noFill/>
          <a:ln w="9525">
            <a:noFill/>
            <a:miter lim="800000"/>
            <a:headEnd/>
            <a:tailEnd/>
          </a:ln>
        </p:spPr>
        <p:txBody>
          <a:bodyPr>
            <a:spAutoFit/>
          </a:bodyPr>
          <a:lstStyle/>
          <a:p>
            <a:pPr algn="ctr"/>
            <a:r>
              <a:rPr lang="uk-UA" sz="1400" b="1" dirty="0"/>
              <a:t>ЛИСТ ПОГОДЖЕННЯ</a:t>
            </a:r>
            <a:endParaRPr lang="uk-UA" sz="1400" dirty="0"/>
          </a:p>
          <a:p>
            <a:pPr algn="ctr"/>
            <a:r>
              <a:rPr lang="uk-UA" sz="1400" b="1" dirty="0"/>
              <a:t>освітньо-професійної програми </a:t>
            </a:r>
            <a:endParaRPr lang="uk-UA" sz="1400" dirty="0"/>
          </a:p>
          <a:p>
            <a:r>
              <a:rPr lang="uk-UA" sz="1400" b="1" dirty="0"/>
              <a:t> </a:t>
            </a:r>
            <a:endParaRPr lang="uk-UA" sz="1400" dirty="0"/>
          </a:p>
          <a:p>
            <a:pPr algn="ctr"/>
            <a:r>
              <a:rPr lang="uk-UA" sz="1400" dirty="0"/>
              <a:t>(за необхідності, форма та кількість погоджень визначається закладом </a:t>
            </a:r>
            <a:r>
              <a:rPr lang="uk-UA" sz="1400" dirty="0" smtClean="0"/>
              <a:t>вищої освіти</a:t>
            </a:r>
            <a:r>
              <a:rPr lang="ru-RU" sz="1400" dirty="0" smtClean="0"/>
              <a:t> </a:t>
            </a:r>
            <a:r>
              <a:rPr lang="uk-UA" sz="1400" dirty="0"/>
              <a:t>самостійно)</a:t>
            </a:r>
            <a:endParaRPr lang="ru-RU" altLang="uk-UA" sz="1400" b="1" baseline="30000" dirty="0">
              <a:solidFill>
                <a:srgbClr val="00A1E4"/>
              </a:solidFill>
              <a:latin typeface="HeliosExt"/>
            </a:endParaRPr>
          </a:p>
        </p:txBody>
      </p:sp>
      <p:pic>
        <p:nvPicPr>
          <p:cNvPr id="30731"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30732"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31747" name="Подзаголовок 2"/>
          <p:cNvSpPr>
            <a:spLocks noGrp="1"/>
          </p:cNvSpPr>
          <p:nvPr>
            <p:ph type="subTitle" idx="1"/>
          </p:nvPr>
        </p:nvSpPr>
        <p:spPr>
          <a:xfrm>
            <a:off x="441325" y="783771"/>
            <a:ext cx="8272463" cy="511629"/>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Автори програми</a:t>
            </a: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31749"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4CA9849-A236-4226-8D61-1EC7693CDD7C}" type="slidenum">
              <a:rPr lang="uk-UA" altLang="uk-UA" sz="2000" smtClean="0">
                <a:solidFill>
                  <a:schemeClr val="bg1"/>
                </a:solidFill>
                <a:latin typeface="HeliosLight"/>
              </a:rPr>
              <a:pPr algn="l"/>
              <a:t>65</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20490" name="Прямокутник 12"/>
          <p:cNvSpPr>
            <a:spLocks noChangeArrowheads="1"/>
          </p:cNvSpPr>
          <p:nvPr/>
        </p:nvSpPr>
        <p:spPr bwMode="auto">
          <a:xfrm>
            <a:off x="681038" y="1912938"/>
            <a:ext cx="8026400" cy="3756025"/>
          </a:xfrm>
          <a:prstGeom prst="rect">
            <a:avLst/>
          </a:prstGeom>
          <a:noFill/>
          <a:ln w="9525">
            <a:noFill/>
            <a:miter lim="800000"/>
            <a:headEnd/>
            <a:tailEnd/>
          </a:ln>
        </p:spPr>
        <p:txBody>
          <a:bodyPr>
            <a:spAutoFit/>
          </a:bodyPr>
          <a:lstStyle/>
          <a:p>
            <a:pPr algn="ctr">
              <a:defRPr/>
            </a:pPr>
            <a:endParaRPr lang="uk-UA" sz="1400" dirty="0"/>
          </a:p>
          <a:p>
            <a:pPr>
              <a:defRPr/>
            </a:pPr>
            <a:r>
              <a:rPr lang="uk-UA" sz="1400" dirty="0"/>
              <a:t> </a:t>
            </a:r>
          </a:p>
          <a:p>
            <a:pPr marL="354013">
              <a:defRPr/>
            </a:pPr>
            <a:r>
              <a:rPr lang="uk-UA" sz="1400" dirty="0"/>
              <a:t>Розроблено робочою групою </a:t>
            </a:r>
            <a:r>
              <a:rPr lang="ru-RU" sz="1400" dirty="0"/>
              <a:t>(</a:t>
            </a:r>
            <a:r>
              <a:rPr lang="uk-UA" sz="1400" dirty="0"/>
              <a:t>науково-методичною комісією спеціальності  № «Назва»</a:t>
            </a:r>
            <a:r>
              <a:rPr lang="ru-RU" sz="1400" dirty="0"/>
              <a:t>)</a:t>
            </a:r>
            <a:r>
              <a:rPr lang="uk-UA" sz="1400" dirty="0"/>
              <a:t> у складі:</a:t>
            </a:r>
          </a:p>
          <a:p>
            <a:pPr>
              <a:defRPr/>
            </a:pPr>
            <a:r>
              <a:rPr lang="uk-UA" sz="1400" dirty="0"/>
              <a:t> </a:t>
            </a:r>
          </a:p>
          <a:p>
            <a:pPr>
              <a:defRPr/>
            </a:pPr>
            <a:r>
              <a:rPr lang="uk-UA" sz="1400" dirty="0"/>
              <a:t>	1. …</a:t>
            </a:r>
          </a:p>
          <a:p>
            <a:pPr>
              <a:defRPr/>
            </a:pPr>
            <a:r>
              <a:rPr lang="uk-UA" sz="1400" dirty="0"/>
              <a:t>	2. …</a:t>
            </a:r>
          </a:p>
          <a:p>
            <a:pPr>
              <a:defRPr/>
            </a:pPr>
            <a:r>
              <a:rPr lang="uk-UA" sz="1400" dirty="0"/>
              <a:t>	3. …</a:t>
            </a:r>
          </a:p>
          <a:p>
            <a:pPr>
              <a:defRPr/>
            </a:pPr>
            <a:r>
              <a:rPr lang="uk-UA" sz="1400" dirty="0"/>
              <a:t>	    …</a:t>
            </a:r>
          </a:p>
          <a:p>
            <a:pPr>
              <a:defRPr/>
            </a:pPr>
            <a:r>
              <a:rPr lang="uk-UA" sz="1400" dirty="0"/>
              <a:t> </a:t>
            </a:r>
          </a:p>
          <a:p>
            <a:pPr>
              <a:defRPr/>
            </a:pPr>
            <a:r>
              <a:rPr lang="uk-UA" sz="1400" dirty="0"/>
              <a:t> </a:t>
            </a:r>
          </a:p>
          <a:p>
            <a:pPr>
              <a:defRPr/>
            </a:pPr>
            <a:r>
              <a:rPr lang="uk-UA" sz="1400" dirty="0"/>
              <a:t>        Рецензії-відгуки  зовнішніх </a:t>
            </a:r>
            <a:r>
              <a:rPr lang="uk-UA" sz="1400" dirty="0" err="1"/>
              <a:t>стейкголдерів</a:t>
            </a:r>
            <a:r>
              <a:rPr lang="uk-UA" sz="1400" dirty="0"/>
              <a:t> (за наявності):</a:t>
            </a:r>
          </a:p>
          <a:p>
            <a:pPr>
              <a:defRPr/>
            </a:pPr>
            <a:r>
              <a:rPr lang="uk-UA" sz="1400" dirty="0"/>
              <a:t>	1. … </a:t>
            </a:r>
          </a:p>
          <a:p>
            <a:pPr>
              <a:defRPr/>
            </a:pPr>
            <a:r>
              <a:rPr lang="uk-UA" sz="1400" dirty="0"/>
              <a:t>	2. … </a:t>
            </a:r>
          </a:p>
          <a:p>
            <a:pPr>
              <a:defRPr/>
            </a:pPr>
            <a:r>
              <a:rPr lang="uk-UA" sz="1400" dirty="0"/>
              <a:t>	3. …</a:t>
            </a:r>
          </a:p>
          <a:p>
            <a:pPr>
              <a:defRPr/>
            </a:pPr>
            <a:r>
              <a:rPr lang="uk-UA" sz="1400" dirty="0"/>
              <a:t> </a:t>
            </a:r>
          </a:p>
          <a:p>
            <a:pPr>
              <a:defRPr/>
            </a:pPr>
            <a:r>
              <a:rPr lang="uk-UA" sz="1400" dirty="0"/>
              <a:t> </a:t>
            </a:r>
            <a:r>
              <a:rPr lang="uk-UA" sz="1400" b="1" dirty="0"/>
              <a:t> </a:t>
            </a:r>
            <a:endParaRPr lang="uk-UA" sz="1400" dirty="0"/>
          </a:p>
        </p:txBody>
      </p:sp>
      <p:pic>
        <p:nvPicPr>
          <p:cNvPr id="31755"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31756"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32771" name="Подзаголовок 2"/>
          <p:cNvSpPr>
            <a:spLocks noGrp="1"/>
          </p:cNvSpPr>
          <p:nvPr>
            <p:ph type="subTitle" idx="1"/>
          </p:nvPr>
        </p:nvSpPr>
        <p:spPr>
          <a:xfrm>
            <a:off x="441325" y="624114"/>
            <a:ext cx="8272463" cy="671286"/>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Розділ 1. Профіль ОП</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3277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5EC48E0-18FB-4BD5-A18B-042CA1DCADDA}" type="slidenum">
              <a:rPr lang="uk-UA" altLang="uk-UA" sz="2000" smtClean="0">
                <a:solidFill>
                  <a:schemeClr val="bg1"/>
                </a:solidFill>
                <a:latin typeface="HeliosLight"/>
              </a:rPr>
              <a:pPr algn="l"/>
              <a:t>66</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2778" name="Прямокутник 12"/>
          <p:cNvSpPr>
            <a:spLocks noChangeArrowheads="1"/>
          </p:cNvSpPr>
          <p:nvPr/>
        </p:nvSpPr>
        <p:spPr bwMode="auto">
          <a:xfrm>
            <a:off x="666750" y="1441450"/>
            <a:ext cx="8026400" cy="523875"/>
          </a:xfrm>
          <a:prstGeom prst="rect">
            <a:avLst/>
          </a:prstGeom>
          <a:noFill/>
          <a:ln w="9525">
            <a:noFill/>
            <a:miter lim="800000"/>
            <a:headEnd/>
            <a:tailEnd/>
          </a:ln>
        </p:spPr>
        <p:txBody>
          <a:bodyPr>
            <a:spAutoFit/>
          </a:bodyPr>
          <a:lstStyle/>
          <a:p>
            <a:endParaRPr lang="uk-UA" sz="1400" b="1" i="1"/>
          </a:p>
          <a:p>
            <a:pPr algn="just"/>
            <a:r>
              <a:rPr lang="uk-UA" sz="1400" b="1"/>
              <a:t> </a:t>
            </a:r>
            <a:endParaRPr lang="uk-UA" sz="1400"/>
          </a:p>
        </p:txBody>
      </p:sp>
      <p:pic>
        <p:nvPicPr>
          <p:cNvPr id="3277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3278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nvGraphicFramePr>
        <p:xfrm>
          <a:off x="565150" y="1544638"/>
          <a:ext cx="8151813" cy="4532314"/>
        </p:xfrm>
        <a:graphic>
          <a:graphicData uri="http://schemas.openxmlformats.org/drawingml/2006/table">
            <a:tbl>
              <a:tblPr/>
              <a:tblGrid>
                <a:gridCol w="2795588"/>
                <a:gridCol w="5356225"/>
              </a:tblGrid>
              <a:tr h="7921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FFFF"/>
                          </a:solidFill>
                          <a:effectLst/>
                          <a:latin typeface="Calibri" pitchFamily="34" charset="0"/>
                          <a:cs typeface="Arial" pitchFamily="34" charset="0"/>
                        </a:rPr>
                        <a:t>1 – Загальна інформація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uk-UA"/>
                    </a:p>
                  </a:txBody>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Повна назва вищого навчального закладу та структурного підрозділу</a:t>
                      </a: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Ступінь вищої освіти та назва кваліфікації мовою оригіналу</a:t>
                      </a: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Вказується ступінь вищої освіти та повна назва кваліфікації мовою оригіналу, які присуджуються на основі успішного завершення даної освітньої програми</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Якщо за результатами успішного виконання ОП вищий навчальний заклад освіти має право присвоювати професійну(і) кваліфікацію(ї), то подається її назва (перелік назв) та вказуються процедури їх присвоєння.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Офіційна назва освітньої програми</a:t>
                      </a: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Тип диплому та обсяг освітньої програми</a:t>
                      </a: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Тип диплому – одиничний, подвійний, спільний</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Обсяг вказується в кредитах ЄКТС та роках.</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Приклад:</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Диплом магістра, одиничний, 90 кредитів ЄКТС,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r>
                      <a:br>
                        <a:rPr kumimoji="0" lang="ru-RU" sz="1200" b="0" i="0" u="none" strike="noStrike" cap="none" normalizeH="0" baseline="0" smtClean="0">
                          <a:ln>
                            <a:noFill/>
                          </a:ln>
                          <a:solidFill>
                            <a:srgbClr val="000000"/>
                          </a:solidFill>
                          <a:effectLst/>
                          <a:latin typeface="Times New Roman" pitchFamily="18" charset="0"/>
                          <a:cs typeface="Times New Roman" pitchFamily="18" charset="0"/>
                        </a:rPr>
                      </a:b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термін навчання 1,5 роки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Наявність акредитації</a:t>
                      </a: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Подається інформація про акредитацію ОП, у т.ч. іноземну чи міжнародну. Вказується:</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 назва організації, яка надала акредитацію даній програмі;</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 країна, де ця організація розташована;</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 період акредитації</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33795" name="Подзаголовок 2"/>
          <p:cNvSpPr>
            <a:spLocks noGrp="1"/>
          </p:cNvSpPr>
          <p:nvPr>
            <p:ph type="subTitle" idx="1"/>
          </p:nvPr>
        </p:nvSpPr>
        <p:spPr>
          <a:xfrm>
            <a:off x="441325" y="638629"/>
            <a:ext cx="8272463" cy="656771"/>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Профіль ОП</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3379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4A49845B-1889-4676-93BE-C4E3E3253142}" type="slidenum">
              <a:rPr lang="uk-UA" altLang="uk-UA" sz="2000" smtClean="0">
                <a:solidFill>
                  <a:schemeClr val="bg1"/>
                </a:solidFill>
                <a:latin typeface="HeliosLight"/>
              </a:rPr>
              <a:pPr algn="l"/>
              <a:t>67</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3802" name="Прямокутник 12"/>
          <p:cNvSpPr>
            <a:spLocks noChangeArrowheads="1"/>
          </p:cNvSpPr>
          <p:nvPr/>
        </p:nvSpPr>
        <p:spPr bwMode="auto">
          <a:xfrm>
            <a:off x="666750" y="1441450"/>
            <a:ext cx="8026400" cy="523875"/>
          </a:xfrm>
          <a:prstGeom prst="rect">
            <a:avLst/>
          </a:prstGeom>
          <a:noFill/>
          <a:ln w="9525">
            <a:noFill/>
            <a:miter lim="800000"/>
            <a:headEnd/>
            <a:tailEnd/>
          </a:ln>
        </p:spPr>
        <p:txBody>
          <a:bodyPr>
            <a:spAutoFit/>
          </a:bodyPr>
          <a:lstStyle/>
          <a:p>
            <a:endParaRPr lang="uk-UA" sz="1400" b="1" i="1"/>
          </a:p>
          <a:p>
            <a:pPr algn="just"/>
            <a:r>
              <a:rPr lang="uk-UA" sz="1400" b="1"/>
              <a:t> </a:t>
            </a:r>
            <a:endParaRPr lang="uk-UA" sz="1400"/>
          </a:p>
        </p:txBody>
      </p:sp>
      <p:pic>
        <p:nvPicPr>
          <p:cNvPr id="3380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3380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nvGraphicFramePr>
        <p:xfrm>
          <a:off x="565150" y="1544638"/>
          <a:ext cx="8151813" cy="4165599"/>
        </p:xfrm>
        <a:graphic>
          <a:graphicData uri="http://schemas.openxmlformats.org/drawingml/2006/table">
            <a:tbl>
              <a:tblPr/>
              <a:tblGrid>
                <a:gridCol w="2795588"/>
                <a:gridCol w="5356225"/>
              </a:tblGrid>
              <a:tr h="79216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smtClean="0">
                          <a:ln>
                            <a:noFill/>
                          </a:ln>
                          <a:solidFill>
                            <a:srgbClr val="FFFFFF"/>
                          </a:solidFill>
                          <a:effectLst/>
                          <a:latin typeface="Calibri" pitchFamily="34" charset="0"/>
                          <a:cs typeface="Arial" pitchFamily="34" charset="0"/>
                        </a:rPr>
                        <a:t>1 – Загальна інформація</a:t>
                      </a:r>
                      <a:r>
                        <a:rPr kumimoji="0" lang="en-US" sz="1800" b="1" i="0" u="none" strike="noStrike" cap="none" normalizeH="0" baseline="0" smtClean="0">
                          <a:ln>
                            <a:noFill/>
                          </a:ln>
                          <a:solidFill>
                            <a:srgbClr val="FFFFFF"/>
                          </a:solidFill>
                          <a:effectLst/>
                          <a:latin typeface="Calibri" pitchFamily="34" charset="0"/>
                          <a:cs typeface="Arial" pitchFamily="34" charset="0"/>
                        </a:rPr>
                        <a:t> (</a:t>
                      </a:r>
                      <a:r>
                        <a:rPr kumimoji="0" lang="uk-UA" sz="1800" b="1" i="0" u="none" strike="noStrike" cap="none" normalizeH="0" baseline="0" smtClean="0">
                          <a:ln>
                            <a:noFill/>
                          </a:ln>
                          <a:solidFill>
                            <a:srgbClr val="FFFFFF"/>
                          </a:solidFill>
                          <a:effectLst/>
                          <a:latin typeface="Calibri" pitchFamily="34" charset="0"/>
                          <a:cs typeface="Arial" pitchFamily="34" charset="0"/>
                        </a:rPr>
                        <a:t>продовження</a:t>
                      </a:r>
                      <a:r>
                        <a:rPr kumimoji="0" lang="en-US" sz="1800" b="1" i="0" u="none" strike="noStrike" cap="none" normalizeH="0" baseline="0" smtClean="0">
                          <a:ln>
                            <a:noFill/>
                          </a:ln>
                          <a:solidFill>
                            <a:srgbClr val="FFFFFF"/>
                          </a:solidFill>
                          <a:effectLst/>
                          <a:latin typeface="Calibri" pitchFamily="34" charset="0"/>
                          <a:cs typeface="Arial" pitchFamily="34" charset="0"/>
                        </a:rPr>
                        <a:t>)</a:t>
                      </a:r>
                      <a:endParaRPr kumimoji="0" lang="uk-UA" sz="1800" b="1" i="0" u="none" strike="noStrike" cap="none" normalizeH="0" baseline="0" smtClean="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uk-UA"/>
                    </a:p>
                  </a:txBody>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Цикл/рівень</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Приклад:</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НРК України – 7 рівень,  FQ-EHEA – другий цикл, </a:t>
                      </a:r>
                      <a:br>
                        <a:rPr kumimoji="0" lang="uk-UA" sz="1200" b="0" i="0" u="none" strike="noStrike" cap="none" normalizeH="0" baseline="0" smtClean="0">
                          <a:ln>
                            <a:noFill/>
                          </a:ln>
                          <a:solidFill>
                            <a:schemeClr val="tx1"/>
                          </a:solidFill>
                          <a:effectLst/>
                          <a:latin typeface="Times New Roman" pitchFamily="18" charset="0"/>
                          <a:cs typeface="Times New Roman" pitchFamily="18" charset="0"/>
                        </a:rPr>
                      </a:b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ЕQF-LLL – 7 рівень</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92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Передумови</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Вимоги щодо попередньої освіти. За необхідності вказується, що обмежує перехід на дану ОП.</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Приклад:</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Наявність ступеня бакалавра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Мова(и) викладання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92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Термін дії освітньої програми</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Вказується термін дії освітньої програми до її наступного планового оновлення. Цей термін не може перевищувати періоду акредитації.</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92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Інтернет-адреса постійного розміщення опису освітньої програми</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Вказується адреса сторінки даної освітньої програми в Інформаційному пакеті/Каталозі курсів закладу вищої освіти.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34819" name="Подзаголовок 2"/>
          <p:cNvSpPr>
            <a:spLocks noGrp="1"/>
          </p:cNvSpPr>
          <p:nvPr>
            <p:ph type="subTitle" idx="1"/>
          </p:nvPr>
        </p:nvSpPr>
        <p:spPr>
          <a:xfrm>
            <a:off x="441325" y="682171"/>
            <a:ext cx="8272463" cy="613229"/>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Профіль ОП</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3482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B5ED76F-5C22-4099-AB0D-67E302C91FF6}" type="slidenum">
              <a:rPr lang="uk-UA" altLang="uk-UA" sz="2000" smtClean="0">
                <a:solidFill>
                  <a:schemeClr val="bg1"/>
                </a:solidFill>
                <a:latin typeface="HeliosLight"/>
              </a:rPr>
              <a:pPr algn="l"/>
              <a:t>68</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4826" name="Прямокутник 12"/>
          <p:cNvSpPr>
            <a:spLocks noChangeArrowheads="1"/>
          </p:cNvSpPr>
          <p:nvPr/>
        </p:nvSpPr>
        <p:spPr bwMode="auto">
          <a:xfrm>
            <a:off x="666750" y="1441450"/>
            <a:ext cx="8026400" cy="523875"/>
          </a:xfrm>
          <a:prstGeom prst="rect">
            <a:avLst/>
          </a:prstGeom>
          <a:noFill/>
          <a:ln w="9525">
            <a:noFill/>
            <a:miter lim="800000"/>
            <a:headEnd/>
            <a:tailEnd/>
          </a:ln>
        </p:spPr>
        <p:txBody>
          <a:bodyPr>
            <a:spAutoFit/>
          </a:bodyPr>
          <a:lstStyle/>
          <a:p>
            <a:endParaRPr lang="uk-UA" sz="1400" b="1" i="1"/>
          </a:p>
          <a:p>
            <a:pPr algn="just"/>
            <a:r>
              <a:rPr lang="uk-UA" sz="1400" b="1"/>
              <a:t> </a:t>
            </a:r>
            <a:endParaRPr lang="uk-UA" sz="1400"/>
          </a:p>
        </p:txBody>
      </p:sp>
      <p:pic>
        <p:nvPicPr>
          <p:cNvPr id="3482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3482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nvGraphicFramePr>
        <p:xfrm>
          <a:off x="579438" y="1397000"/>
          <a:ext cx="8151812" cy="4838700"/>
        </p:xfrm>
        <a:graphic>
          <a:graphicData uri="http://schemas.openxmlformats.org/drawingml/2006/table">
            <a:tbl>
              <a:tblPr/>
              <a:tblGrid>
                <a:gridCol w="2281237"/>
                <a:gridCol w="5870575"/>
              </a:tblGrid>
              <a:tr h="56522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2 – Мета освітньої програми</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uk-UA"/>
                    </a:p>
                  </a:txBody>
                  <a:tcPr/>
                </a:tc>
              </a:tr>
              <a:tr h="323892">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Чітке та коротке формулювання (в одному - двох реченнях)</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r>
              <a:tr h="35405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3 - Характеристика освітньої програми</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r>
              <a:tr h="365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Офіційна назва освітньої програми</a:t>
                      </a: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9742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Предметна область (галузь знань, спеціальність, спеціалізація (</a:t>
                      </a: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за наявності</a:t>
                      </a: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Зауваження: Якщо ОП є мульти- чи міждисциплінарною, то вказується - перелік її основних компонент, а також орієнтовний обсяг кожної компоненти у % від загального обсягу ОП.</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Якщо ОП є спеціалізованою (формальна спеціалізація в рамках спеціальності із відображенням цього в документі про вищу освіту), то вона повинна бути зареєстрована в НАЗЯВО.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1452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Орієнтація освітньої програми</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Освітньо-професійна (для молодшого бакалавра, бакалавра, магістра);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Освітньо-наукова (магістра, доктора філософії)</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Відповідно до МСКО освітньо-професійна та освітньо-наукова програма може мати академічну або прикладну орієнтацію. Доцільно коротко охарактеризувати наукову орієнтацію та професійні (спеціалізаційні) акценти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5506">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Основний фокус освітньої програми та спеціалізації</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Загальна/спеціальна освіта в галузі/предметній області/ спеціальності</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Ключові слова</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9226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 pos="539750" algn="l"/>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Особливості програми</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Наприклад: обов’язковий семестр міжнародної мобільності; реалізується англійською мовою; вимагає спеціальної практики тощо.</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Також можуть вказуватися узгодженість даної ОП із програмами інших країн, експериментальний характер ОП та інші особливості, які надає ЗВО (автономія)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35843" name="Подзаголовок 2"/>
          <p:cNvSpPr>
            <a:spLocks noGrp="1"/>
          </p:cNvSpPr>
          <p:nvPr>
            <p:ph type="subTitle" idx="1"/>
          </p:nvPr>
        </p:nvSpPr>
        <p:spPr>
          <a:xfrm>
            <a:off x="441325" y="696686"/>
            <a:ext cx="8272463" cy="598714"/>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Профіль ОП</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35845"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6244ECF-86C9-4F22-A095-A2A41D62B655}" type="slidenum">
              <a:rPr lang="uk-UA" altLang="uk-UA" sz="2000" smtClean="0">
                <a:solidFill>
                  <a:schemeClr val="bg1"/>
                </a:solidFill>
                <a:latin typeface="HeliosLight"/>
              </a:rPr>
              <a:pPr algn="l"/>
              <a:t>69</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5850" name="Прямокутник 12"/>
          <p:cNvSpPr>
            <a:spLocks noChangeArrowheads="1"/>
          </p:cNvSpPr>
          <p:nvPr/>
        </p:nvSpPr>
        <p:spPr bwMode="auto">
          <a:xfrm>
            <a:off x="666750" y="1441450"/>
            <a:ext cx="8026400" cy="523875"/>
          </a:xfrm>
          <a:prstGeom prst="rect">
            <a:avLst/>
          </a:prstGeom>
          <a:noFill/>
          <a:ln w="9525">
            <a:noFill/>
            <a:miter lim="800000"/>
            <a:headEnd/>
            <a:tailEnd/>
          </a:ln>
        </p:spPr>
        <p:txBody>
          <a:bodyPr>
            <a:spAutoFit/>
          </a:bodyPr>
          <a:lstStyle/>
          <a:p>
            <a:endParaRPr lang="uk-UA" sz="1400" b="1" i="1"/>
          </a:p>
          <a:p>
            <a:pPr algn="just"/>
            <a:r>
              <a:rPr lang="uk-UA" sz="1400" b="1"/>
              <a:t> </a:t>
            </a:r>
            <a:endParaRPr lang="uk-UA" sz="1400"/>
          </a:p>
        </p:txBody>
      </p:sp>
      <p:pic>
        <p:nvPicPr>
          <p:cNvPr id="35851"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35852"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nvGraphicFramePr>
        <p:xfrm>
          <a:off x="565150" y="1809750"/>
          <a:ext cx="8151813" cy="3571877"/>
        </p:xfrm>
        <a:graphic>
          <a:graphicData uri="http://schemas.openxmlformats.org/drawingml/2006/table">
            <a:tbl>
              <a:tblPr/>
              <a:tblGrid>
                <a:gridCol w="2795588"/>
                <a:gridCol w="5356225"/>
              </a:tblGrid>
              <a:tr h="6826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4 – Придатність випускників </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до працевлаштування та подальшого навчання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uk-UA"/>
                    </a:p>
                  </a:txBody>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Придатність до працевлаштування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Коротко вказуються види економічної діяльності, професійні назви робіт (за ДКП)</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Можливості професійної сертифікації</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77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Подальше навчання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Вказуються можливості для продовження навчання на вищому рівні.</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02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5 – Викладання та оцінювання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Викладання та навчання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Коротко (до 3-х рядків) описуються основні підходи, методи та технології, які використовуються в даній програмі. Наприклад: студентсько-центроване навчання, самонавчання, проблемно-орієнтоване навчання, навчання через лабораторну практику тощо.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Оцінювання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Наприклад: усні та письмові екзамени, практика, есе, презентації, проектна робота тощо.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7107"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Означення результатів навчання у проекті ТЮНІНГ</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7109"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27A20834-5C87-42A7-8B88-3940A7B2D032}" type="slidenum">
              <a:rPr lang="uk-UA" altLang="uk-UA" sz="2000" smtClean="0">
                <a:solidFill>
                  <a:schemeClr val="bg1"/>
                </a:solidFill>
                <a:latin typeface="HeliosLight"/>
              </a:rPr>
              <a:pPr algn="l"/>
              <a:t>7</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47114" name="Прямокутник 12"/>
          <p:cNvSpPr>
            <a:spLocks noChangeArrowheads="1"/>
          </p:cNvSpPr>
          <p:nvPr/>
        </p:nvSpPr>
        <p:spPr bwMode="auto">
          <a:xfrm>
            <a:off x="733425" y="1804988"/>
            <a:ext cx="7641318" cy="4370427"/>
          </a:xfrm>
          <a:prstGeom prst="rect">
            <a:avLst/>
          </a:prstGeom>
          <a:noFill/>
          <a:ln w="9525">
            <a:noFill/>
            <a:miter lim="800000"/>
            <a:headEnd/>
            <a:tailEnd/>
          </a:ln>
        </p:spPr>
        <p:txBody>
          <a:bodyPr wrap="square">
            <a:spAutoFit/>
          </a:bodyPr>
          <a:lstStyle/>
          <a:p>
            <a:pPr algn="just" eaLnBrk="1" hangingPunct="1"/>
            <a:r>
              <a:rPr lang="uk-UA" altLang="uk-UA" sz="2000" b="1" dirty="0">
                <a:latin typeface="Times New Roman" panose="02020603050405020304" pitchFamily="18" charset="0"/>
                <a:cs typeface="Times New Roman" panose="02020603050405020304" pitchFamily="18" charset="0"/>
              </a:rPr>
              <a:t>Результати навчання </a:t>
            </a:r>
            <a:r>
              <a:rPr lang="uk-UA" altLang="uk-UA" sz="2000" dirty="0">
                <a:latin typeface="Times New Roman" panose="02020603050405020304" pitchFamily="18" charset="0"/>
                <a:cs typeface="Times New Roman" panose="02020603050405020304" pitchFamily="18" charset="0"/>
              </a:rPr>
              <a:t>– формулювання того, що </a:t>
            </a:r>
            <a:r>
              <a:rPr lang="uk-UA" altLang="uk-UA" sz="2000" b="1" i="1" dirty="0">
                <a:latin typeface="Times New Roman" panose="02020603050405020304" pitchFamily="18" charset="0"/>
                <a:cs typeface="Times New Roman" panose="02020603050405020304" pitchFamily="18" charset="0"/>
              </a:rPr>
              <a:t>повинен</a:t>
            </a:r>
            <a:r>
              <a:rPr lang="uk-UA" altLang="uk-UA" sz="2000" dirty="0">
                <a:latin typeface="Times New Roman" panose="02020603050405020304" pitchFamily="18" charset="0"/>
                <a:cs typeface="Times New Roman" panose="02020603050405020304" pitchFamily="18" charset="0"/>
              </a:rPr>
              <a:t> знати, розуміти, бути здатним продемонструвати студент після завершення навчання. </a:t>
            </a:r>
          </a:p>
          <a:p>
            <a:pPr algn="just" eaLnBrk="1" hangingPunct="1"/>
            <a:r>
              <a:rPr lang="uk-UA" altLang="uk-UA" sz="2000" dirty="0">
                <a:latin typeface="Times New Roman" panose="02020603050405020304" pitchFamily="18" charset="0"/>
                <a:cs typeface="Times New Roman" panose="02020603050405020304" pitchFamily="18" charset="0"/>
              </a:rPr>
              <a:t>Можуть відноситися до окремого модуля курсу, або також до періоду навчання (програми першого, другого чи третього циклів). </a:t>
            </a:r>
          </a:p>
          <a:p>
            <a:pPr algn="just" eaLnBrk="1" hangingPunct="1"/>
            <a:r>
              <a:rPr lang="uk-UA" altLang="uk-UA" sz="2000" dirty="0">
                <a:latin typeface="Times New Roman" panose="02020603050405020304" pitchFamily="18" charset="0"/>
                <a:cs typeface="Times New Roman" panose="02020603050405020304" pitchFamily="18" charset="0"/>
              </a:rPr>
              <a:t>Результати навчання визначають вимоги до присудження кредиту</a:t>
            </a:r>
          </a:p>
          <a:p>
            <a:pPr eaLnBrk="1" hangingPunct="1"/>
            <a:endParaRPr lang="uk-UA" altLang="uk-UA" sz="2000" dirty="0">
              <a:latin typeface="Times New Roman" panose="02020603050405020304" pitchFamily="18" charset="0"/>
              <a:cs typeface="Times New Roman" panose="02020603050405020304" pitchFamily="18" charset="0"/>
            </a:endParaRPr>
          </a:p>
          <a:p>
            <a:pPr eaLnBrk="1" hangingPunct="1"/>
            <a:endParaRPr lang="uk-UA" altLang="uk-UA" sz="2000" dirty="0">
              <a:latin typeface="Times New Roman" panose="02020603050405020304" pitchFamily="18" charset="0"/>
              <a:cs typeface="Times New Roman" panose="02020603050405020304" pitchFamily="18" charset="0"/>
            </a:endParaRPr>
          </a:p>
          <a:p>
            <a:pPr eaLnBrk="1" hangingPunct="1"/>
            <a:endParaRPr lang="uk-UA" altLang="uk-UA" sz="2000" dirty="0">
              <a:latin typeface="Times New Roman" panose="02020603050405020304" pitchFamily="18" charset="0"/>
              <a:cs typeface="Times New Roman" panose="02020603050405020304" pitchFamily="18" charset="0"/>
            </a:endParaRPr>
          </a:p>
          <a:p>
            <a:pPr algn="ctr" eaLnBrk="1" hangingPunct="1"/>
            <a:r>
              <a:rPr lang="en-US" altLang="uk-UA" sz="2000" b="1" i="1" dirty="0">
                <a:latin typeface="Times New Roman" pitchFamily="18" charset="0"/>
                <a:cs typeface="Times New Roman" pitchFamily="18" charset="0"/>
              </a:rPr>
              <a:t>Tuning Educational Structures in Europe</a:t>
            </a:r>
            <a:r>
              <a:rPr lang="uk-UA" altLang="uk-UA" sz="2000" dirty="0">
                <a:latin typeface="Times New Roman" pitchFamily="18" charset="0"/>
                <a:cs typeface="Times New Roman" pitchFamily="18" charset="0"/>
              </a:rPr>
              <a:t/>
            </a:r>
            <a:br>
              <a:rPr lang="uk-UA" altLang="uk-UA" sz="2000" dirty="0">
                <a:latin typeface="Times New Roman" pitchFamily="18" charset="0"/>
                <a:cs typeface="Times New Roman" pitchFamily="18" charset="0"/>
              </a:rPr>
            </a:br>
            <a:r>
              <a:rPr lang="uk-UA" altLang="uk-UA" sz="2000" dirty="0">
                <a:latin typeface="Times New Roman" pitchFamily="18" charset="0"/>
                <a:cs typeface="Times New Roman" pitchFamily="18" charset="0"/>
              </a:rPr>
              <a:t>Налаштування освітянських структур в Європі</a:t>
            </a:r>
            <a:br>
              <a:rPr lang="uk-UA" altLang="uk-UA" sz="2000" dirty="0">
                <a:latin typeface="Times New Roman" pitchFamily="18" charset="0"/>
                <a:cs typeface="Times New Roman" pitchFamily="18" charset="0"/>
              </a:rPr>
            </a:br>
            <a:r>
              <a:rPr lang="uk-UA" altLang="uk-UA" sz="2000" dirty="0">
                <a:latin typeface="Times New Roman" pitchFamily="18" charset="0"/>
                <a:cs typeface="Times New Roman" pitchFamily="18" charset="0"/>
              </a:rPr>
              <a:t> </a:t>
            </a:r>
            <a:br>
              <a:rPr lang="uk-UA" altLang="uk-UA" sz="2000" dirty="0">
                <a:latin typeface="Times New Roman" pitchFamily="18" charset="0"/>
                <a:cs typeface="Times New Roman" pitchFamily="18" charset="0"/>
              </a:rPr>
            </a:br>
            <a:r>
              <a:rPr lang="uk-UA" altLang="uk-UA" sz="2000" u="sng" dirty="0">
                <a:latin typeface="Times New Roman" panose="02020603050405020304" pitchFamily="18" charset="0"/>
                <a:cs typeface="Times New Roman" panose="02020603050405020304" pitchFamily="18" charset="0"/>
                <a:hlinkClick r:id="rId4"/>
              </a:rPr>
              <a:t>http://tuning.unideusto.org/tuningeu</a:t>
            </a:r>
            <a:endParaRPr lang="uk-UA" altLang="uk-UA" sz="2000" dirty="0">
              <a:latin typeface="Times New Roman" panose="02020603050405020304" pitchFamily="18" charset="0"/>
              <a:cs typeface="Times New Roman" panose="02020603050405020304" pitchFamily="18" charset="0"/>
            </a:endParaRPr>
          </a:p>
          <a:p>
            <a:pPr eaLnBrk="1" hangingPunct="1"/>
            <a:endParaRPr lang="uk-UA" altLang="uk-UA" dirty="0"/>
          </a:p>
        </p:txBody>
      </p:sp>
      <p:pic>
        <p:nvPicPr>
          <p:cNvPr id="47115" name="Рисунок 10" descr="Erasmus+"/>
          <p:cNvPicPr>
            <a:picLocks noChangeAspect="1" noChangeArrowheads="1"/>
          </p:cNvPicPr>
          <p:nvPr/>
        </p:nvPicPr>
        <p:blipFill>
          <a:blip r:embed="rId5"/>
          <a:srcRect/>
          <a:stretch>
            <a:fillRect/>
          </a:stretch>
        </p:blipFill>
        <p:spPr bwMode="auto">
          <a:xfrm>
            <a:off x="1263650" y="6489700"/>
            <a:ext cx="1454150" cy="339725"/>
          </a:xfrm>
          <a:prstGeom prst="rect">
            <a:avLst/>
          </a:prstGeom>
          <a:noFill/>
          <a:ln w="9525">
            <a:noFill/>
            <a:miter lim="800000"/>
            <a:headEnd/>
            <a:tailEnd/>
          </a:ln>
        </p:spPr>
      </p:pic>
      <p:pic>
        <p:nvPicPr>
          <p:cNvPr id="47116" name="Picture 4" descr="imgphotocapanddiploma"/>
          <p:cNvPicPr>
            <a:picLocks noChangeAspect="1" noChangeArrowheads="1"/>
          </p:cNvPicPr>
          <p:nvPr/>
        </p:nvPicPr>
        <p:blipFill>
          <a:blip r:embed="rId6"/>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36867" name="Подзаголовок 2"/>
          <p:cNvSpPr>
            <a:spLocks noGrp="1"/>
          </p:cNvSpPr>
          <p:nvPr>
            <p:ph type="subTitle" idx="1"/>
          </p:nvPr>
        </p:nvSpPr>
        <p:spPr>
          <a:xfrm>
            <a:off x="441325" y="682171"/>
            <a:ext cx="8272463" cy="613229"/>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Профіль ОП</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36869"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365DABE-5302-4CDC-844C-0AA780CE9D72}" type="slidenum">
              <a:rPr lang="uk-UA" altLang="uk-UA" sz="2000" smtClean="0">
                <a:solidFill>
                  <a:schemeClr val="bg1"/>
                </a:solidFill>
                <a:latin typeface="HeliosLight"/>
              </a:rPr>
              <a:pPr algn="l"/>
              <a:t>70</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6874" name="Прямокутник 12"/>
          <p:cNvSpPr>
            <a:spLocks noChangeArrowheads="1"/>
          </p:cNvSpPr>
          <p:nvPr/>
        </p:nvSpPr>
        <p:spPr bwMode="auto">
          <a:xfrm>
            <a:off x="666750" y="1441450"/>
            <a:ext cx="8026400" cy="523875"/>
          </a:xfrm>
          <a:prstGeom prst="rect">
            <a:avLst/>
          </a:prstGeom>
          <a:noFill/>
          <a:ln w="9525">
            <a:noFill/>
            <a:miter lim="800000"/>
            <a:headEnd/>
            <a:tailEnd/>
          </a:ln>
        </p:spPr>
        <p:txBody>
          <a:bodyPr>
            <a:spAutoFit/>
          </a:bodyPr>
          <a:lstStyle/>
          <a:p>
            <a:endParaRPr lang="uk-UA" sz="1400" b="1" i="1"/>
          </a:p>
          <a:p>
            <a:pPr algn="just"/>
            <a:r>
              <a:rPr lang="uk-UA" sz="1400" b="1"/>
              <a:t> </a:t>
            </a:r>
            <a:endParaRPr lang="uk-UA" sz="1400"/>
          </a:p>
        </p:txBody>
      </p:sp>
      <p:pic>
        <p:nvPicPr>
          <p:cNvPr id="36875"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36876"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nvGraphicFramePr>
        <p:xfrm>
          <a:off x="565150" y="1441450"/>
          <a:ext cx="8151813" cy="4727778"/>
        </p:xfrm>
        <a:graphic>
          <a:graphicData uri="http://schemas.openxmlformats.org/drawingml/2006/table">
            <a:tbl>
              <a:tblPr/>
              <a:tblGrid>
                <a:gridCol w="2133600"/>
                <a:gridCol w="6018213"/>
              </a:tblGrid>
              <a:tr h="4904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6 – Програмні компетентності</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uk-UA"/>
                    </a:p>
                  </a:txBody>
                  <a:tcPr/>
                </a:tc>
              </a:tr>
              <a:tr h="4571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Інтегральна компетентність</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Формулюється шляхом конкретизації інтегральної компетентнос-ті відповідного стандарту вищої освіти в контексті особливостей даної освітньої програми.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607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Загальні компетентності (ЗК)</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97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Рекомендується за необхідності із врахуванням особливостей конкретної освітньої програми вибирати (додаткові до визначених стандартом) компетентності із переліку загальних компетентностей проекту Тюнінг.</a:t>
                      </a:r>
                    </a:p>
                    <a:p>
                      <a:pPr marL="0" marR="0" lvl="0" indent="0" algn="just" defTabSz="914400" rtl="0" eaLnBrk="1" fontAlgn="base" latinLnBrk="0" hangingPunct="1">
                        <a:lnSpc>
                          <a:spcPct val="97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Виділяються:</a:t>
                      </a:r>
                    </a:p>
                    <a:p>
                      <a:pPr marL="0" marR="0" lvl="0" indent="0" algn="just" defTabSz="914400" rtl="0" eaLnBrk="1" fontAlgn="base" latinLnBrk="0" hangingPunct="1">
                        <a:lnSpc>
                          <a:spcPct val="97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 компетентності, визначені стандартом вищої освіти спеціальності та, за наявності, в професійному стандарті,</a:t>
                      </a:r>
                    </a:p>
                    <a:p>
                      <a:pPr marL="0" marR="0" lvl="0" indent="0" algn="just" defTabSz="914400" rtl="0" eaLnBrk="1" fontAlgn="base" latinLnBrk="0" hangingPunct="1">
                        <a:lnSpc>
                          <a:spcPct val="97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 компетентності, визначені вищим навчальним закладом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Передбачається, що в стандарті вищої освіти буде визначено 8–12 загальних компетентностей, які в основному вибираються з переліку проекту Тюнінг.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72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Фахові компетентності спеціальності (ФК)</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99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Корелює з описом відповідного кваліфікаційного рівня НРК, назви компетентностей формулюються із врахуванням категорій компетентностей НРК: знання, уміння, комунікація, автономія і відповідальність. Рекомендуються використовувати міжнародні зразки (проект Тюнінг, стандарти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QAA</a:t>
                      </a: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 тощо)</a:t>
                      </a:r>
                    </a:p>
                    <a:p>
                      <a:pPr marL="0" marR="0" lvl="0" indent="0" algn="just" defTabSz="914400" rtl="0" eaLnBrk="1" fontAlgn="base" latinLnBrk="0" hangingPunct="1">
                        <a:lnSpc>
                          <a:spcPct val="99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Виділяються:</a:t>
                      </a:r>
                    </a:p>
                    <a:p>
                      <a:pPr marL="0" marR="0" lvl="0" indent="0" algn="just" defTabSz="914400" rtl="0" eaLnBrk="1" fontAlgn="base" latinLnBrk="0" hangingPunct="1">
                        <a:lnSpc>
                          <a:spcPct val="99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 компетентності, визначені стандартом вищої освіти спеціальності та, за наявності, в професійному стандарті,</a:t>
                      </a:r>
                    </a:p>
                    <a:p>
                      <a:pPr marL="0" marR="0" lvl="0" indent="0" algn="just" defTabSz="914400" rtl="0" eaLnBrk="1" fontAlgn="base" latinLnBrk="0" hangingPunct="1">
                        <a:lnSpc>
                          <a:spcPct val="99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 компетентності, визначені ЗВО.</a:t>
                      </a:r>
                    </a:p>
                    <a:p>
                      <a:pPr marL="0" marR="0" lvl="0" indent="0" algn="just" defTabSz="914400" rtl="0" eaLnBrk="1" fontAlgn="base" latinLnBrk="0" hangingPunct="1">
                        <a:lnSpc>
                          <a:spcPct val="99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Якщо освітня програма передбачає наявність декількох неформальних спеціалізацій, то програмні компетентності доцільно формулювати для кожної спеціалізації зокрема.</a:t>
                      </a:r>
                    </a:p>
                    <a:p>
                      <a:pPr marL="0" marR="0" lvl="0" indent="0" algn="just" defTabSz="914400" rtl="0" eaLnBrk="1" fontAlgn="base" latinLnBrk="0" hangingPunct="1">
                        <a:lnSpc>
                          <a:spcPct val="99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Передбачається, що в стандарті вищої освіти буде визначено 15-18 фахових (спеціальних) компетентностей</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37891" name="Подзаголовок 2"/>
          <p:cNvSpPr>
            <a:spLocks noGrp="1"/>
          </p:cNvSpPr>
          <p:nvPr>
            <p:ph type="subTitle" idx="1"/>
          </p:nvPr>
        </p:nvSpPr>
        <p:spPr>
          <a:xfrm>
            <a:off x="441325" y="667657"/>
            <a:ext cx="8272463" cy="627743"/>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Профіль ОП</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3789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9EED99C-243C-454F-A2A7-314986C5BE15}" type="slidenum">
              <a:rPr lang="uk-UA" altLang="uk-UA" sz="2000" smtClean="0">
                <a:solidFill>
                  <a:schemeClr val="bg1"/>
                </a:solidFill>
                <a:latin typeface="HeliosLight"/>
              </a:rPr>
              <a:pPr algn="l"/>
              <a:t>71</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7898" name="Прямокутник 12"/>
          <p:cNvSpPr>
            <a:spLocks noChangeArrowheads="1"/>
          </p:cNvSpPr>
          <p:nvPr/>
        </p:nvSpPr>
        <p:spPr bwMode="auto">
          <a:xfrm>
            <a:off x="666750" y="1441450"/>
            <a:ext cx="8026400" cy="523875"/>
          </a:xfrm>
          <a:prstGeom prst="rect">
            <a:avLst/>
          </a:prstGeom>
          <a:noFill/>
          <a:ln w="9525">
            <a:noFill/>
            <a:miter lim="800000"/>
            <a:headEnd/>
            <a:tailEnd/>
          </a:ln>
        </p:spPr>
        <p:txBody>
          <a:bodyPr>
            <a:spAutoFit/>
          </a:bodyPr>
          <a:lstStyle/>
          <a:p>
            <a:endParaRPr lang="uk-UA" sz="1400" b="1" i="1"/>
          </a:p>
          <a:p>
            <a:pPr algn="just"/>
            <a:r>
              <a:rPr lang="uk-UA" sz="1400" b="1"/>
              <a:t> </a:t>
            </a:r>
            <a:endParaRPr lang="uk-UA" sz="1400"/>
          </a:p>
        </p:txBody>
      </p:sp>
      <p:pic>
        <p:nvPicPr>
          <p:cNvPr id="3789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3790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nvGraphicFramePr>
        <p:xfrm>
          <a:off x="565150" y="1485900"/>
          <a:ext cx="8151813" cy="4573590"/>
        </p:xfrm>
        <a:graphic>
          <a:graphicData uri="http://schemas.openxmlformats.org/drawingml/2006/table">
            <a:tbl>
              <a:tblPr/>
              <a:tblGrid>
                <a:gridCol w="2795588"/>
                <a:gridCol w="5356225"/>
              </a:tblGrid>
              <a:tr h="5794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dirty="0" smtClean="0">
                          <a:ln>
                            <a:noFill/>
                          </a:ln>
                          <a:solidFill>
                            <a:schemeClr val="tx1"/>
                          </a:solidFill>
                          <a:effectLst/>
                          <a:latin typeface="Times New Roman" pitchFamily="18" charset="0"/>
                          <a:cs typeface="Times New Roman" pitchFamily="18" charset="0"/>
                        </a:rPr>
                        <a:t>7 – Програмні результати навчання</a:t>
                      </a:r>
                      <a:endParaRPr kumimoji="0" lang="uk-UA"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uk-UA"/>
                    </a:p>
                  </a:txBody>
                  <a:tcPr/>
                </a:tc>
              </a:tr>
              <a:tr h="1828799">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t>Виділяються:</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t>- програмні результати навчання, визначені стандартом вищої освіти спеціальності (стандарт визначає нормативний зміст підготовки - 15-20 узагальнених результатів навчання, які корелюються з програмними </a:t>
                      </a:r>
                      <a:r>
                        <a:rPr kumimoji="0" lang="uk-UA" sz="1200" b="0" i="0" u="none" strike="noStrike" cap="none" normalizeH="0" baseline="0" dirty="0" err="1" smtClean="0">
                          <a:ln>
                            <a:noFill/>
                          </a:ln>
                          <a:solidFill>
                            <a:schemeClr val="tx1"/>
                          </a:solidFill>
                          <a:effectLst/>
                          <a:latin typeface="Times New Roman" pitchFamily="18" charset="0"/>
                          <a:cs typeface="Times New Roman" pitchFamily="18" charset="0"/>
                        </a:rPr>
                        <a:t>компетентностями</a:t>
                      </a:r>
                      <a: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t>) та, за наявності, професійним стандартом.</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t>- програмні результати навчання, визначені вищим навчальним закладом (як правило, не більше 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t>Програмні результати навчання формулюються в активній формі із урахуванням різних рівнів складності у когнітивній сфері (таксономія </a:t>
                      </a:r>
                      <a:r>
                        <a:rPr kumimoji="0" lang="uk-UA" sz="1200" b="0" i="0" u="none" strike="noStrike" cap="none" normalizeH="0" baseline="0" dirty="0" err="1" smtClean="0">
                          <a:ln>
                            <a:noFill/>
                          </a:ln>
                          <a:solidFill>
                            <a:schemeClr val="tx1"/>
                          </a:solidFill>
                          <a:effectLst/>
                          <a:latin typeface="Times New Roman" pitchFamily="18" charset="0"/>
                          <a:cs typeface="Times New Roman" pitchFamily="18" charset="0"/>
                        </a:rPr>
                        <a:t>Блума</a:t>
                      </a:r>
                      <a: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t>), а також у афективній та психомоторній сферах.</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t>Якщо вищий навчальний заклад вважає за доцільне класифікувати програмні результати навчання, то рекомендується це робити за наступною схемою (як в Додатку до диплому): Знання та розуміння, Застосування знань та розумінь, Формування суджень.</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r>
              <a:tr h="347663">
                <a:tc gridSpan="2">
                  <a:txBody>
                    <a:bodyPr/>
                    <a:lstStyle/>
                    <a:p>
                      <a:pPr marL="0" marR="0" lvl="0" indent="0" algn="ctr" defTabSz="914400" rtl="0" eaLnBrk="1" fontAlgn="base" latinLnBrk="0" hangingPunct="1">
                        <a:lnSpc>
                          <a:spcPct val="97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8 – Ресурсне забезпечення реалізації програми</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Кадрове забезпечення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97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 Вказуються специфічні характеристики кадрового  забезпечення, включаючи можливу участь закордонних фахівців.</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Матеріально-технічне забезпечення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Вказуються специфічні характеристики матеріально-технічного забезпечення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Інформаційне та навчально-методичне забезпечення</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Вказуються специфічні характеристики інформаційного та навчально-методичного забезпечення</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38915" name="Подзаголовок 2"/>
          <p:cNvSpPr>
            <a:spLocks noGrp="1"/>
          </p:cNvSpPr>
          <p:nvPr>
            <p:ph type="subTitle" idx="1"/>
          </p:nvPr>
        </p:nvSpPr>
        <p:spPr>
          <a:xfrm>
            <a:off x="441325" y="711200"/>
            <a:ext cx="8272463" cy="5842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Профіль ОП</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3891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E9283B06-50EC-4DC5-8479-C630009CA788}" type="slidenum">
              <a:rPr lang="uk-UA" altLang="uk-UA" sz="2000" smtClean="0">
                <a:solidFill>
                  <a:schemeClr val="bg1"/>
                </a:solidFill>
                <a:latin typeface="HeliosLight"/>
              </a:rPr>
              <a:pPr algn="l"/>
              <a:t>72</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8922" name="Прямокутник 12"/>
          <p:cNvSpPr>
            <a:spLocks noChangeArrowheads="1"/>
          </p:cNvSpPr>
          <p:nvPr/>
        </p:nvSpPr>
        <p:spPr bwMode="auto">
          <a:xfrm>
            <a:off x="666750" y="1441450"/>
            <a:ext cx="8026400" cy="523875"/>
          </a:xfrm>
          <a:prstGeom prst="rect">
            <a:avLst/>
          </a:prstGeom>
          <a:noFill/>
          <a:ln w="9525">
            <a:noFill/>
            <a:miter lim="800000"/>
            <a:headEnd/>
            <a:tailEnd/>
          </a:ln>
        </p:spPr>
        <p:txBody>
          <a:bodyPr>
            <a:spAutoFit/>
          </a:bodyPr>
          <a:lstStyle/>
          <a:p>
            <a:endParaRPr lang="uk-UA" sz="1400" b="1" i="1"/>
          </a:p>
          <a:p>
            <a:pPr algn="just"/>
            <a:r>
              <a:rPr lang="uk-UA" sz="1400" b="1"/>
              <a:t> </a:t>
            </a:r>
            <a:endParaRPr lang="uk-UA" sz="1400"/>
          </a:p>
        </p:txBody>
      </p:sp>
      <p:pic>
        <p:nvPicPr>
          <p:cNvPr id="3892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3892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nvGraphicFramePr>
        <p:xfrm>
          <a:off x="565150" y="1544638"/>
          <a:ext cx="8151813" cy="2427287"/>
        </p:xfrm>
        <a:graphic>
          <a:graphicData uri="http://schemas.openxmlformats.org/drawingml/2006/table">
            <a:tbl>
              <a:tblPr/>
              <a:tblGrid>
                <a:gridCol w="2795588"/>
                <a:gridCol w="5356225"/>
              </a:tblGrid>
              <a:tr h="63817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9 – Академічна мобільність</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uk-UA"/>
                    </a:p>
                  </a:txBody>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Національна кредитна мобільність</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Вказуються, наприклад, укладені угоди про академічну мобільність, про подвійне дипломування тощо.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92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Міжнародна кредитна мобільність</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Вказуються, наприклад, укладені угоди про міжнародну академічну мобільність (Еразмус+ К1), про подвійне дипломування, про тривалі міжнародні проекти, які передбачають включене навчання студентів тощо.</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Times New Roman" pitchFamily="18" charset="0"/>
                          <a:cs typeface="Times New Roman" pitchFamily="18" charset="0"/>
                        </a:rPr>
                        <a:t>Навчання іноземних здобувачів вищої освіти</a:t>
                      </a:r>
                      <a:endParaRPr kumimoji="0" lang="uk-UA"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cs typeface="Times New Roman" pitchFamily="18" charset="0"/>
                        </a:rPr>
                        <a:t>Умови та особливості ОП в контексті навчання іноземних громадян.</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39939" name="Подзаголовок 2"/>
          <p:cNvSpPr>
            <a:spLocks noGrp="1"/>
          </p:cNvSpPr>
          <p:nvPr>
            <p:ph type="subTitle" idx="1"/>
          </p:nvPr>
        </p:nvSpPr>
        <p:spPr>
          <a:xfrm>
            <a:off x="441325" y="677410"/>
            <a:ext cx="8272463" cy="574675"/>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Розділ 2</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39941"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69B931C2-C87B-45A1-A8DF-8D35CBD8FFEF}" type="slidenum">
              <a:rPr lang="uk-UA" altLang="uk-UA" sz="2000" smtClean="0">
                <a:solidFill>
                  <a:schemeClr val="bg1"/>
                </a:solidFill>
                <a:latin typeface="HeliosLight"/>
              </a:rPr>
              <a:pPr algn="l"/>
              <a:t>73</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1754" name="Прямокутник 12"/>
          <p:cNvSpPr>
            <a:spLocks noChangeArrowheads="1"/>
          </p:cNvSpPr>
          <p:nvPr/>
        </p:nvSpPr>
        <p:spPr bwMode="auto">
          <a:xfrm>
            <a:off x="666750" y="1352550"/>
            <a:ext cx="8026400" cy="4894263"/>
          </a:xfrm>
          <a:prstGeom prst="rect">
            <a:avLst/>
          </a:prstGeom>
          <a:noFill/>
          <a:ln w="9525">
            <a:noFill/>
            <a:miter lim="800000"/>
            <a:headEnd/>
            <a:tailEnd/>
          </a:ln>
        </p:spPr>
        <p:txBody>
          <a:bodyPr>
            <a:spAutoFit/>
          </a:bodyPr>
          <a:lstStyle/>
          <a:p>
            <a:pPr algn="ctr">
              <a:defRPr/>
            </a:pPr>
            <a:r>
              <a:rPr lang="uk-UA" sz="1400" b="1" dirty="0">
                <a:latin typeface="Times New Roman" panose="02020603050405020304" pitchFamily="18" charset="0"/>
                <a:cs typeface="Times New Roman" panose="02020603050405020304" pitchFamily="18" charset="0"/>
              </a:rPr>
              <a:t>2. Перелік компонент освітньо-професійної/наукової програми та їх </a:t>
            </a:r>
          </a:p>
          <a:p>
            <a:pPr algn="ctr">
              <a:defRPr/>
            </a:pPr>
            <a:r>
              <a:rPr lang="uk-UA" sz="1400" b="1" dirty="0">
                <a:latin typeface="Times New Roman" panose="02020603050405020304" pitchFamily="18" charset="0"/>
                <a:cs typeface="Times New Roman" panose="02020603050405020304" pitchFamily="18" charset="0"/>
              </a:rPr>
              <a:t>логічна послідовність</a:t>
            </a:r>
            <a:endParaRPr lang="uk-UA" sz="1400" dirty="0">
              <a:latin typeface="Times New Roman" panose="02020603050405020304" pitchFamily="18" charset="0"/>
              <a:cs typeface="Times New Roman" panose="02020603050405020304" pitchFamily="18" charset="0"/>
            </a:endParaRPr>
          </a:p>
          <a:p>
            <a:pPr>
              <a:defRPr/>
            </a:pPr>
            <a:r>
              <a:rPr lang="ru-RU" sz="1400" b="1" dirty="0">
                <a:latin typeface="Times New Roman" panose="02020603050405020304" pitchFamily="18" charset="0"/>
                <a:cs typeface="Times New Roman" panose="02020603050405020304" pitchFamily="18" charset="0"/>
              </a:rPr>
              <a:t> </a:t>
            </a:r>
            <a:endParaRPr lang="uk-UA" sz="1400" dirty="0">
              <a:latin typeface="Times New Roman" panose="02020603050405020304" pitchFamily="18" charset="0"/>
              <a:cs typeface="Times New Roman" panose="02020603050405020304" pitchFamily="18" charset="0"/>
            </a:endParaRPr>
          </a:p>
          <a:p>
            <a:pPr>
              <a:defRPr/>
            </a:pP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2.1.  </a:t>
            </a:r>
            <a:r>
              <a:rPr lang="uk-UA" sz="1400" dirty="0">
                <a:latin typeface="Times New Roman" panose="02020603050405020304" pitchFamily="18" charset="0"/>
                <a:cs typeface="Times New Roman" panose="02020603050405020304" pitchFamily="18" charset="0"/>
              </a:rPr>
              <a:t>Перелік компонент ОП</a:t>
            </a:r>
            <a:r>
              <a:rPr lang="uk-UA" sz="1400" b="1" dirty="0">
                <a:latin typeface="Times New Roman" panose="02020603050405020304" pitchFamily="18" charset="0"/>
                <a:cs typeface="Times New Roman" panose="02020603050405020304" pitchFamily="18" charset="0"/>
              </a:rPr>
              <a:t> *</a:t>
            </a:r>
          </a:p>
          <a:p>
            <a:pPr>
              <a:defRPr/>
            </a:pPr>
            <a:r>
              <a:rPr lang="uk-UA" sz="1400" b="1"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Подається у вигляді таблиці</a:t>
            </a:r>
          </a:p>
          <a:p>
            <a:pPr>
              <a:defRPr/>
            </a:pPr>
            <a:endParaRPr lang="uk-UA" sz="1400" b="1" dirty="0">
              <a:latin typeface="Times New Roman" panose="02020603050405020304" pitchFamily="18" charset="0"/>
              <a:cs typeface="Times New Roman" panose="02020603050405020304" pitchFamily="18" charset="0"/>
            </a:endParaRPr>
          </a:p>
          <a:p>
            <a:pPr lvl="1">
              <a:defRPr/>
            </a:pPr>
            <a:r>
              <a:rPr lang="uk-UA" sz="1400" dirty="0">
                <a:latin typeface="Times New Roman" panose="02020603050405020304" pitchFamily="18" charset="0"/>
                <a:cs typeface="Times New Roman" panose="02020603050405020304" pitchFamily="18" charset="0"/>
              </a:rPr>
              <a:t>	2.2. Структурно-логічна схема ОП</a:t>
            </a:r>
          </a:p>
          <a:p>
            <a:pPr>
              <a:defRPr/>
            </a:pPr>
            <a:r>
              <a:rPr lang="uk-UA" sz="1400" dirty="0">
                <a:latin typeface="Times New Roman" panose="02020603050405020304" pitchFamily="18" charset="0"/>
                <a:cs typeface="Times New Roman" panose="02020603050405020304" pitchFamily="18" charset="0"/>
              </a:rPr>
              <a:t> </a:t>
            </a:r>
          </a:p>
          <a:p>
            <a:pPr marL="1254125">
              <a:defRPr/>
            </a:pPr>
            <a:r>
              <a:rPr lang="uk-UA" sz="1400" dirty="0">
                <a:latin typeface="Times New Roman" panose="02020603050405020304" pitchFamily="18" charset="0"/>
                <a:cs typeface="Times New Roman" panose="02020603050405020304" pitchFamily="18" charset="0"/>
              </a:rPr>
              <a:t>Короткий опис логічної послідовності вивчення компонент освітньої програми. Рекомендується представляти у вигляді графа.</a:t>
            </a:r>
          </a:p>
          <a:p>
            <a:pPr marL="1254125">
              <a:defRPr/>
            </a:pPr>
            <a:r>
              <a:rPr lang="en-US" sz="1400" dirty="0">
                <a:latin typeface="Times New Roman" panose="02020603050405020304" pitchFamily="18" charset="0"/>
                <a:cs typeface="Times New Roman" panose="02020603050405020304" pitchFamily="18" charset="0"/>
              </a:rPr>
              <a:t> </a:t>
            </a:r>
            <a:endParaRPr lang="uk-UA" sz="1400"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 Згідно із Законом України </a:t>
            </a:r>
            <a:r>
              <a:rPr lang="uk-UA" sz="1400" dirty="0" err="1">
                <a:latin typeface="Times New Roman" panose="02020603050405020304" pitchFamily="18" charset="0"/>
                <a:cs typeface="Times New Roman" panose="02020603050405020304" pitchFamily="18" charset="0"/>
              </a:rPr>
              <a:t>“Про</a:t>
            </a:r>
            <a:r>
              <a:rPr lang="uk-UA" sz="1400" dirty="0">
                <a:latin typeface="Times New Roman" panose="02020603050405020304" pitchFamily="18" charset="0"/>
                <a:cs typeface="Times New Roman" panose="02020603050405020304" pitchFamily="18" charset="0"/>
              </a:rPr>
              <a:t> вищу </a:t>
            </a:r>
            <a:r>
              <a:rPr lang="uk-UA" sz="1400" dirty="0" err="1">
                <a:latin typeface="Times New Roman" panose="02020603050405020304" pitchFamily="18" charset="0"/>
                <a:cs typeface="Times New Roman" panose="02020603050405020304" pitchFamily="18" charset="0"/>
              </a:rPr>
              <a:t>освіту”</a:t>
            </a:r>
            <a:r>
              <a:rPr lang="uk-UA" sz="1400" dirty="0">
                <a:latin typeface="Times New Roman" panose="02020603050405020304" pitchFamily="18" charset="0"/>
                <a:cs typeface="Times New Roman" panose="02020603050405020304" pitchFamily="18" charset="0"/>
              </a:rPr>
              <a:t> студенти мають право на </a:t>
            </a:r>
            <a:r>
              <a:rPr lang="uk-UA" sz="1400" dirty="0" err="1">
                <a:latin typeface="Times New Roman" panose="02020603050405020304" pitchFamily="18" charset="0"/>
                <a:cs typeface="Times New Roman" panose="02020603050405020304" pitchFamily="18" charset="0"/>
              </a:rPr>
              <a:t>“вибір</a:t>
            </a:r>
            <a:r>
              <a:rPr lang="uk-UA" sz="1400" dirty="0">
                <a:latin typeface="Times New Roman" panose="02020603050405020304" pitchFamily="18" charset="0"/>
                <a:cs typeface="Times New Roman" panose="02020603050405020304" pitchFamily="18" charset="0"/>
              </a:rPr>
              <a:t> навчальних дисциплін у межах, передбачених відповідною освітньою програмою та робочим навчальним планом, в обсязі, що становить не менш як 25 відсотків загальної кількості кредитів ЄКТС, передбачених для даного рівня вищої освіти. При цьому здобувачі певного рівня вищої освіти мають право вибирати навчальні дисципліни, що пропонуються для інших рівнів вищої освіти, за погодженням з керівником відповідного факультету чи підрозділу". </a:t>
            </a:r>
          </a:p>
          <a:p>
            <a:pPr>
              <a:defRPr/>
            </a:pPr>
            <a:r>
              <a:rPr lang="uk-UA" sz="1400" dirty="0">
                <a:latin typeface="Times New Roman" panose="02020603050405020304" pitchFamily="18" charset="0"/>
                <a:cs typeface="Times New Roman" panose="02020603050405020304" pitchFamily="18" charset="0"/>
              </a:rPr>
              <a:t>    Вищі навчальні заклади самостійно визначають механізми реалізації права студентів на вибір навчальних  дисциплін (описується відповідним Положенням). Вибіркові дисципліни можуть формуватися у блоки, тоді студент вибирає блок дисциплін, після чого усі дисципліни блоку стають обов'язковими для вивчення. Рекомендується використовувати як блочні форми вибору, так і повністю вільний вибір дисциплін студентами.</a:t>
            </a:r>
          </a:p>
        </p:txBody>
      </p:sp>
      <p:pic>
        <p:nvPicPr>
          <p:cNvPr id="39947"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39948"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0963" name="Подзаголовок 2"/>
          <p:cNvSpPr>
            <a:spLocks noGrp="1"/>
          </p:cNvSpPr>
          <p:nvPr>
            <p:ph type="subTitle" idx="1"/>
          </p:nvPr>
        </p:nvSpPr>
        <p:spPr>
          <a:xfrm>
            <a:off x="441325" y="487363"/>
            <a:ext cx="8272463" cy="808037"/>
          </a:xfrm>
        </p:spPr>
        <p:txBody>
          <a:bodyPr/>
          <a:lstStyle/>
          <a:p>
            <a:pPr algn="l" eaLnBrk="1" hangingPunct="1"/>
            <a:endParaRPr lang="uk-UA" altLang="uk-UA" sz="1100"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0965"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CBAA6112-1E48-4F4B-A941-0A6306EC2CAD}" type="slidenum">
              <a:rPr lang="uk-UA" altLang="uk-UA" sz="2000" smtClean="0">
                <a:solidFill>
                  <a:schemeClr val="bg1"/>
                </a:solidFill>
                <a:latin typeface="HeliosLight"/>
              </a:rPr>
              <a:pPr algn="l"/>
              <a:t>74</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40969" name="Прямокутник 12"/>
          <p:cNvSpPr>
            <a:spLocks noChangeArrowheads="1"/>
          </p:cNvSpPr>
          <p:nvPr/>
        </p:nvSpPr>
        <p:spPr bwMode="auto">
          <a:xfrm>
            <a:off x="666750" y="1441450"/>
            <a:ext cx="8026400" cy="523875"/>
          </a:xfrm>
          <a:prstGeom prst="rect">
            <a:avLst/>
          </a:prstGeom>
          <a:noFill/>
          <a:ln w="9525">
            <a:noFill/>
            <a:miter lim="800000"/>
            <a:headEnd/>
            <a:tailEnd/>
          </a:ln>
        </p:spPr>
        <p:txBody>
          <a:bodyPr>
            <a:spAutoFit/>
          </a:bodyPr>
          <a:lstStyle/>
          <a:p>
            <a:endParaRPr lang="uk-UA" sz="1400" b="1" i="1"/>
          </a:p>
          <a:p>
            <a:pPr algn="ctr"/>
            <a:r>
              <a:rPr lang="uk-UA" sz="1400" b="1"/>
              <a:t> </a:t>
            </a:r>
            <a:endParaRPr lang="uk-UA" sz="1400"/>
          </a:p>
        </p:txBody>
      </p:sp>
      <p:pic>
        <p:nvPicPr>
          <p:cNvPr id="40970"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0971"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nvGraphicFramePr>
        <p:xfrm>
          <a:off x="560388" y="131763"/>
          <a:ext cx="7889875" cy="6023053"/>
        </p:xfrm>
        <a:graphic>
          <a:graphicData uri="http://schemas.openxmlformats.org/drawingml/2006/table">
            <a:tbl>
              <a:tblPr/>
              <a:tblGrid>
                <a:gridCol w="1876425"/>
                <a:gridCol w="2459037"/>
                <a:gridCol w="1077913"/>
                <a:gridCol w="839787"/>
                <a:gridCol w="1636713"/>
              </a:tblGrid>
              <a:tr h="7315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FFFFFF"/>
                          </a:solidFill>
                          <a:effectLst/>
                          <a:latin typeface="Times New Roman" pitchFamily="18" charset="0"/>
                          <a:cs typeface="Times New Roman" pitchFamily="18" charset="0"/>
                        </a:rPr>
                        <a:t>Код н/д</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FFFFFF"/>
                          </a:solidFill>
                          <a:effectLst/>
                          <a:latin typeface="Times New Roman" pitchFamily="18" charset="0"/>
                          <a:cs typeface="Times New Roman" pitchFamily="18" charset="0"/>
                        </a:rPr>
                        <a:t>Компоненти освітньої програми </a:t>
                      </a:r>
                      <a:br>
                        <a:rPr kumimoji="0" lang="uk-UA" sz="1200" b="1" i="0" u="none" strike="noStrike" cap="none" normalizeH="0" baseline="0" smtClean="0">
                          <a:ln>
                            <a:noFill/>
                          </a:ln>
                          <a:solidFill>
                            <a:srgbClr val="FFFFFF"/>
                          </a:solidFill>
                          <a:effectLst/>
                          <a:latin typeface="Times New Roman" pitchFamily="18" charset="0"/>
                          <a:cs typeface="Times New Roman" pitchFamily="18" charset="0"/>
                        </a:rPr>
                      </a:br>
                      <a:r>
                        <a:rPr kumimoji="0" lang="uk-UA" sz="1200" b="1" i="0" u="none" strike="noStrike" cap="none" normalizeH="0" baseline="0" smtClean="0">
                          <a:ln>
                            <a:noFill/>
                          </a:ln>
                          <a:solidFill>
                            <a:srgbClr val="FFFFFF"/>
                          </a:solidFill>
                          <a:effectLst/>
                          <a:latin typeface="Times New Roman" pitchFamily="18" charset="0"/>
                          <a:cs typeface="Times New Roman" pitchFamily="18" charset="0"/>
                        </a:rPr>
                        <a:t>(навчальні дисципліни, курсові проекти (роботи), практики, кваліфікаційна робота)</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FFFFFF"/>
                          </a:solidFill>
                          <a:effectLst/>
                          <a:latin typeface="Times New Roman" pitchFamily="18" charset="0"/>
                          <a:cs typeface="Times New Roman" pitchFamily="18" charset="0"/>
                        </a:rPr>
                        <a:t>Кількість кредитів</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uk-UA"/>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FFFFFF"/>
                          </a:solidFill>
                          <a:effectLst/>
                          <a:latin typeface="Times New Roman" pitchFamily="18" charset="0"/>
                          <a:cs typeface="Times New Roman" pitchFamily="18" charset="0"/>
                        </a:rPr>
                        <a:t>Форма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FFFFFF"/>
                          </a:solidFill>
                          <a:effectLst/>
                          <a:latin typeface="Times New Roman" pitchFamily="18" charset="0"/>
                          <a:cs typeface="Times New Roman" pitchFamily="18" charset="0"/>
                        </a:rPr>
                        <a:t>підсумк. контролю</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2561">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Обов’язкові компоненти ОП</a:t>
                      </a: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809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ОК 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74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ОК 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74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ОК 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rgbClr val="000000"/>
                        </a:solidFill>
                        <a:effectLst/>
                        <a:latin typeface="Times New Roman" pitchFamily="18"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6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525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Загальний обсяг обов'язкових компонент</a:t>
                      </a: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c hMerge="1">
                  <a:txBody>
                    <a:bodyPr/>
                    <a:lstStyle/>
                    <a:p>
                      <a:endParaRPr lang="uk-UA"/>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r>
              <a:tr h="36827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Вибіркові компоненти  ОП *</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33969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rgbClr val="000000"/>
                          </a:solidFill>
                          <a:effectLst/>
                          <a:latin typeface="Times New Roman" pitchFamily="18" charset="0"/>
                          <a:cs typeface="Times New Roman" pitchFamily="18" charset="0"/>
                        </a:rPr>
                        <a:t>Вибірковий блок 1 (за наявності)</a:t>
                      </a:r>
                      <a:endParaRPr kumimoji="0" lang="uk-UA"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3657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ВБ 1.1.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7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ВБ 1.2.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7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smtClean="0">
                          <a:ln>
                            <a:noFill/>
                          </a:ln>
                          <a:solidFill>
                            <a:srgbClr val="000000"/>
                          </a:solidFill>
                          <a:effectLst/>
                          <a:latin typeface="Times New Roman" pitchFamily="18" charset="0"/>
                          <a:cs typeface="Times New Roman" pitchFamily="18" charset="0"/>
                        </a:rPr>
                        <a:t>ВБ 1.3.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8902">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smtClean="0">
                          <a:ln>
                            <a:noFill/>
                          </a:ln>
                          <a:solidFill>
                            <a:srgbClr val="000000"/>
                          </a:solidFill>
                          <a:effectLst/>
                          <a:latin typeface="Times New Roman" pitchFamily="18" charset="0"/>
                          <a:cs typeface="Times New Roman" pitchFamily="18" charset="0"/>
                        </a:rPr>
                        <a:t>Вибірковий блок 2 (за наявності)</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3657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smtClean="0">
                          <a:ln>
                            <a:noFill/>
                          </a:ln>
                          <a:solidFill>
                            <a:srgbClr val="000000"/>
                          </a:solidFill>
                          <a:effectLst/>
                          <a:latin typeface="Calibri" pitchFamily="34" charset="0"/>
                          <a:cs typeface="Arial" pitchFamily="34" charset="0"/>
                        </a:rPr>
                        <a: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746">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27779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Загальний обсяг вибіркових компонент:</a:t>
                      </a: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c hMerge="1">
                  <a:txBody>
                    <a:bodyPr/>
                    <a:lstStyle/>
                    <a:p>
                      <a:endParaRPr lang="uk-UA"/>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uk-UA"/>
                    </a:p>
                  </a:txBody>
                  <a:tcPr/>
                </a:tc>
              </a:tr>
              <a:tr h="2743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1" i="0" u="none" strike="noStrike" cap="none" normalizeH="0" baseline="0" smtClean="0">
                          <a:ln>
                            <a:noFill/>
                          </a:ln>
                          <a:solidFill>
                            <a:srgbClr val="000000"/>
                          </a:solidFill>
                          <a:effectLst/>
                          <a:latin typeface="Times New Roman" pitchFamily="18" charset="0"/>
                          <a:cs typeface="Times New Roman" pitchFamily="18" charset="0"/>
                        </a:rPr>
                        <a:t>ЗАГАЛЬНИЙ ОБСЯГ ОСВІТНЬОЇ ПРОГРАМИ</a:t>
                      </a:r>
                      <a:endParaRPr kumimoji="0" lang="uk-UA"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c hMerge="1">
                  <a:txBody>
                    <a:bodyPr/>
                    <a:lstStyle/>
                    <a:p>
                      <a:endParaRPr lang="uk-UA"/>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rgbClr val="000000"/>
                        </a:solidFill>
                        <a:effectLst/>
                        <a:latin typeface="Calibri" pitchFamily="34" charset="0"/>
                        <a:cs typeface="Arial"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uk-UA"/>
                    </a:p>
                  </a:txBody>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1987" name="Подзаголовок 2"/>
          <p:cNvSpPr>
            <a:spLocks noGrp="1"/>
          </p:cNvSpPr>
          <p:nvPr>
            <p:ph type="subTitle" idx="1"/>
          </p:nvPr>
        </p:nvSpPr>
        <p:spPr>
          <a:xfrm>
            <a:off x="441325" y="638629"/>
            <a:ext cx="8272463" cy="656771"/>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Розділ 3</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1989"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FF232D1C-890F-455A-9DCB-3FDF2D80BF5A}" type="slidenum">
              <a:rPr lang="uk-UA" altLang="uk-UA" sz="2000" smtClean="0">
                <a:solidFill>
                  <a:schemeClr val="bg1"/>
                </a:solidFill>
                <a:latin typeface="HeliosLight"/>
              </a:rPr>
              <a:pPr algn="l"/>
              <a:t>75</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41994" name="Прямокутник 12"/>
          <p:cNvSpPr>
            <a:spLocks noChangeArrowheads="1"/>
          </p:cNvSpPr>
          <p:nvPr/>
        </p:nvSpPr>
        <p:spPr bwMode="auto">
          <a:xfrm>
            <a:off x="666750" y="2135188"/>
            <a:ext cx="8026400" cy="3754437"/>
          </a:xfrm>
          <a:prstGeom prst="rect">
            <a:avLst/>
          </a:prstGeom>
          <a:noFill/>
          <a:ln w="9525">
            <a:noFill/>
            <a:miter lim="800000"/>
            <a:headEnd/>
            <a:tailEnd/>
          </a:ln>
        </p:spPr>
        <p:txBody>
          <a:bodyPr>
            <a:spAutoFit/>
          </a:bodyPr>
          <a:lstStyle/>
          <a:p>
            <a:pPr algn="ctr"/>
            <a:r>
              <a:rPr lang="uk-UA" sz="1400" b="1" dirty="0">
                <a:latin typeface="Times New Roman" panose="02020603050405020304" pitchFamily="18" charset="0"/>
                <a:cs typeface="Times New Roman" panose="02020603050405020304" pitchFamily="18" charset="0"/>
              </a:rPr>
              <a:t>3. Форма атестації здобувачів вищої освіти</a:t>
            </a:r>
          </a:p>
          <a:p>
            <a:pPr algn="ctr"/>
            <a:endParaRPr lang="uk-UA" sz="1400" dirty="0">
              <a:latin typeface="Times New Roman" panose="02020603050405020304" pitchFamily="18" charset="0"/>
              <a:cs typeface="Times New Roman" panose="02020603050405020304" pitchFamily="18" charset="0"/>
            </a:endParaRPr>
          </a:p>
          <a:p>
            <a:pPr>
              <a:lnSpc>
                <a:spcPct val="150000"/>
              </a:lnSpc>
            </a:pPr>
            <a:r>
              <a:rPr lang="uk-UA" sz="1400" dirty="0">
                <a:latin typeface="Times New Roman" panose="02020603050405020304" pitchFamily="18" charset="0"/>
                <a:cs typeface="Times New Roman" panose="02020603050405020304" pitchFamily="18" charset="0"/>
              </a:rPr>
              <a:t>	Подається інформація про види (форми) підсумкової атестації та документи, які отримує випускник на основі її успішного проходження.</a:t>
            </a:r>
          </a:p>
          <a:p>
            <a:pPr>
              <a:lnSpc>
                <a:spcPct val="150000"/>
              </a:lnSpc>
            </a:pPr>
            <a:r>
              <a:rPr lang="uk-UA" sz="1400" dirty="0">
                <a:latin typeface="Times New Roman" panose="02020603050405020304" pitchFamily="18" charset="0"/>
                <a:cs typeface="Times New Roman" panose="02020603050405020304" pitchFamily="18" charset="0"/>
              </a:rPr>
              <a:t> </a:t>
            </a:r>
          </a:p>
          <a:p>
            <a:pPr>
              <a:lnSpc>
                <a:spcPct val="150000"/>
              </a:lnSpc>
            </a:pPr>
            <a:r>
              <a:rPr lang="uk-UA" sz="1400" i="1" u="sng" dirty="0">
                <a:latin typeface="Times New Roman" panose="02020603050405020304" pitchFamily="18" charset="0"/>
                <a:cs typeface="Times New Roman" panose="02020603050405020304" pitchFamily="18" charset="0"/>
              </a:rPr>
              <a:t>Приклад</a:t>
            </a:r>
            <a:r>
              <a:rPr lang="uk-UA" sz="1400" i="1" dirty="0">
                <a:latin typeface="Times New Roman" panose="02020603050405020304" pitchFamily="18" charset="0"/>
                <a:cs typeface="Times New Roman" panose="02020603050405020304" pitchFamily="18" charset="0"/>
              </a:rPr>
              <a:t>:</a:t>
            </a:r>
            <a:endParaRPr lang="uk-UA" sz="1400" dirty="0">
              <a:latin typeface="Times New Roman" panose="02020603050405020304" pitchFamily="18" charset="0"/>
              <a:cs typeface="Times New Roman" panose="02020603050405020304" pitchFamily="18" charset="0"/>
            </a:endParaRPr>
          </a:p>
          <a:p>
            <a:pPr algn="just">
              <a:lnSpc>
                <a:spcPct val="150000"/>
              </a:lnSpc>
            </a:pPr>
            <a:r>
              <a:rPr lang="uk-UA" sz="1400" dirty="0">
                <a:latin typeface="Times New Roman" panose="02020603050405020304" pitchFamily="18" charset="0"/>
                <a:cs typeface="Times New Roman" panose="02020603050405020304" pitchFamily="18" charset="0"/>
              </a:rPr>
              <a:t>Атестація випускників освітньої програми спеціальності № </a:t>
            </a:r>
            <a:r>
              <a:rPr lang="uk-UA" sz="1400" u="sng"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 "Назва" проводиться у формі захисту кваліфікаційної магістерської роботи та завершується видачею документу встановленого зразка про присудження йому ступеня магістра із присвоєнням кваліфікації: Магістр з   ______________  за спеціалізацією  ______________  </a:t>
            </a:r>
            <a:endParaRPr lang="uk-UA" sz="1000" dirty="0">
              <a:latin typeface="Times New Roman" panose="02020603050405020304" pitchFamily="18" charset="0"/>
              <a:cs typeface="Times New Roman" panose="02020603050405020304" pitchFamily="18" charset="0"/>
            </a:endParaRPr>
          </a:p>
          <a:p>
            <a:pPr algn="just">
              <a:lnSpc>
                <a:spcPct val="150000"/>
              </a:lnSpc>
            </a:pPr>
            <a:r>
              <a:rPr lang="uk-UA" sz="1000" b="1" dirty="0">
                <a:latin typeface="Times New Roman" panose="02020603050405020304" pitchFamily="18" charset="0"/>
                <a:cs typeface="Times New Roman" panose="02020603050405020304" pitchFamily="18" charset="0"/>
              </a:rPr>
              <a:t>                         (назва спеціальності)</a:t>
            </a:r>
            <a:r>
              <a:rPr lang="uk-UA" sz="1400" b="1" dirty="0">
                <a:latin typeface="Times New Roman" panose="02020603050405020304" pitchFamily="18" charset="0"/>
                <a:cs typeface="Times New Roman" panose="02020603050405020304" pitchFamily="18" charset="0"/>
              </a:rPr>
              <a:t> </a:t>
            </a:r>
            <a:r>
              <a:rPr lang="uk-UA" sz="1000" b="1" dirty="0">
                <a:latin typeface="Times New Roman" panose="02020603050405020304" pitchFamily="18" charset="0"/>
                <a:cs typeface="Times New Roman" panose="02020603050405020304" pitchFamily="18" charset="0"/>
              </a:rPr>
              <a:t>                                                (назва спеціалізації)</a:t>
            </a:r>
            <a:r>
              <a:rPr lang="uk-UA" sz="1400" b="1" dirty="0">
                <a:latin typeface="Times New Roman" panose="02020603050405020304" pitchFamily="18" charset="0"/>
                <a:cs typeface="Times New Roman" panose="02020603050405020304" pitchFamily="18" charset="0"/>
              </a:rPr>
              <a:t>                                 </a:t>
            </a:r>
            <a:endParaRPr lang="uk-UA" sz="1400" dirty="0">
              <a:latin typeface="Times New Roman" panose="02020603050405020304" pitchFamily="18" charset="0"/>
              <a:cs typeface="Times New Roman" panose="02020603050405020304" pitchFamily="18" charset="0"/>
            </a:endParaRPr>
          </a:p>
          <a:p>
            <a:pPr>
              <a:lnSpc>
                <a:spcPct val="150000"/>
              </a:lnSpc>
            </a:pPr>
            <a:r>
              <a:rPr lang="uk-UA" sz="1400" dirty="0">
                <a:latin typeface="Times New Roman" panose="02020603050405020304" pitchFamily="18" charset="0"/>
                <a:cs typeface="Times New Roman" panose="02020603050405020304" pitchFamily="18" charset="0"/>
              </a:rPr>
              <a:t>Атестація здійснюється відкрито і публічно. </a:t>
            </a:r>
            <a:r>
              <a:rPr lang="uk-UA" sz="1400" b="1" dirty="0">
                <a:latin typeface="Times New Roman" panose="02020603050405020304" pitchFamily="18" charset="0"/>
                <a:cs typeface="Times New Roman" panose="02020603050405020304" pitchFamily="18" charset="0"/>
              </a:rPr>
              <a:t> </a:t>
            </a:r>
            <a:endParaRPr lang="uk-UA" sz="1400" dirty="0">
              <a:latin typeface="Times New Roman" panose="02020603050405020304" pitchFamily="18" charset="0"/>
              <a:cs typeface="Times New Roman" panose="02020603050405020304" pitchFamily="18" charset="0"/>
            </a:endParaRPr>
          </a:p>
        </p:txBody>
      </p:sp>
      <p:pic>
        <p:nvPicPr>
          <p:cNvPr id="41995"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1996"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3011" name="Подзаголовок 2"/>
          <p:cNvSpPr>
            <a:spLocks noGrp="1"/>
          </p:cNvSpPr>
          <p:nvPr>
            <p:ph type="subTitle" idx="1"/>
          </p:nvPr>
        </p:nvSpPr>
        <p:spPr>
          <a:xfrm>
            <a:off x="441325" y="696686"/>
            <a:ext cx="8272463" cy="598714"/>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Розділ 4</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301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B2AC6C75-4F6C-413F-AF92-3DAD7C414FAA}" type="slidenum">
              <a:rPr lang="uk-UA" altLang="uk-UA" sz="2000" smtClean="0">
                <a:solidFill>
                  <a:schemeClr val="bg1"/>
                </a:solidFill>
                <a:latin typeface="HeliosLight"/>
              </a:rPr>
              <a:pPr algn="l"/>
              <a:t>76</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43018" name="Прямокутник 12"/>
          <p:cNvSpPr>
            <a:spLocks noChangeArrowheads="1"/>
          </p:cNvSpPr>
          <p:nvPr/>
        </p:nvSpPr>
        <p:spPr bwMode="auto">
          <a:xfrm>
            <a:off x="652463" y="1308100"/>
            <a:ext cx="8026400" cy="954088"/>
          </a:xfrm>
          <a:prstGeom prst="rect">
            <a:avLst/>
          </a:prstGeom>
          <a:noFill/>
          <a:ln w="9525">
            <a:noFill/>
            <a:miter lim="800000"/>
            <a:headEnd/>
            <a:tailEnd/>
          </a:ln>
        </p:spPr>
        <p:txBody>
          <a:bodyPr>
            <a:spAutoFit/>
          </a:bodyPr>
          <a:lstStyle/>
          <a:p>
            <a:pPr algn="ctr"/>
            <a:r>
              <a:rPr lang="ru-RU" sz="1400" b="1"/>
              <a:t>4. </a:t>
            </a:r>
            <a:r>
              <a:rPr lang="uk-UA" sz="1400" b="1"/>
              <a:t>Матриця відповідності </a:t>
            </a:r>
            <a:r>
              <a:rPr lang="ru-RU" sz="1400" b="1"/>
              <a:t>програмних </a:t>
            </a:r>
            <a:r>
              <a:rPr lang="uk-UA" sz="1400" b="1"/>
              <a:t>компетентностей</a:t>
            </a:r>
            <a:endParaRPr lang="uk-UA" sz="1400"/>
          </a:p>
          <a:p>
            <a:pPr algn="ctr"/>
            <a:r>
              <a:rPr lang="uk-UA" sz="1400" b="1"/>
              <a:t>компонентам освітньої програми</a:t>
            </a:r>
            <a:endParaRPr lang="uk-UA" sz="1400" b="1" i="1"/>
          </a:p>
          <a:p>
            <a:pPr algn="ctr"/>
            <a:r>
              <a:rPr lang="uk-UA" sz="1400" b="1"/>
              <a:t> </a:t>
            </a:r>
          </a:p>
          <a:p>
            <a:pPr algn="just"/>
            <a:endParaRPr lang="uk-UA" sz="1400"/>
          </a:p>
        </p:txBody>
      </p:sp>
      <p:pic>
        <p:nvPicPr>
          <p:cNvPr id="4301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302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nvGraphicFramePr>
        <p:xfrm>
          <a:off x="462116" y="2119670"/>
          <a:ext cx="8283681" cy="4207387"/>
        </p:xfrm>
        <a:graphic>
          <a:graphicData uri="http://schemas.openxmlformats.org/drawingml/2006/table">
            <a:tbl>
              <a:tblPr firstRow="1" bandRow="1">
                <a:tableStyleId>{5C22544A-7EE6-4342-B048-85BDC9FD1C3A}</a:tableStyleId>
              </a:tblPr>
              <a:tblGrid>
                <a:gridCol w="920409"/>
                <a:gridCol w="920409"/>
                <a:gridCol w="920409"/>
                <a:gridCol w="920409"/>
                <a:gridCol w="920409"/>
                <a:gridCol w="920409"/>
                <a:gridCol w="920409"/>
                <a:gridCol w="920409"/>
                <a:gridCol w="920409"/>
              </a:tblGrid>
              <a:tr h="1552678">
                <a:tc>
                  <a:txBody>
                    <a:bodyPr/>
                    <a:lstStyle/>
                    <a:p>
                      <a:pPr>
                        <a:spcAft>
                          <a:spcPts val="0"/>
                        </a:spcAft>
                      </a:pPr>
                      <a:endParaRPr lang="uk-UA" sz="1200" dirty="0">
                        <a:latin typeface="Times New Roman"/>
                        <a:ea typeface="Times New Roman"/>
                      </a:endParaRPr>
                    </a:p>
                  </a:txBody>
                  <a:tcPr marL="68580" marR="68580" marT="0" marB="0"/>
                </a:tc>
                <a:tc>
                  <a:txBody>
                    <a:bodyPr/>
                    <a:lstStyle/>
                    <a:p>
                      <a:pPr algn="ctr">
                        <a:spcAft>
                          <a:spcPts val="0"/>
                        </a:spcAft>
                      </a:pPr>
                      <a:r>
                        <a:rPr lang="uk-UA" sz="1200" b="1" dirty="0">
                          <a:latin typeface="Times New Roman"/>
                          <a:ea typeface="Times New Roman"/>
                        </a:rPr>
                        <a:t>ОК 1</a:t>
                      </a:r>
                      <a:endParaRPr lang="uk-UA" sz="1200" dirty="0">
                        <a:latin typeface="Times New Roman"/>
                        <a:ea typeface="Times New Roman"/>
                      </a:endParaRPr>
                    </a:p>
                  </a:txBody>
                  <a:tcPr marL="68580" marR="68580" marT="0" marB="0" vert="vert270" anchor="ctr"/>
                </a:tc>
                <a:tc>
                  <a:txBody>
                    <a:bodyPr/>
                    <a:lstStyle/>
                    <a:p>
                      <a:pPr algn="ctr">
                        <a:spcAft>
                          <a:spcPts val="0"/>
                        </a:spcAft>
                      </a:pPr>
                      <a:r>
                        <a:rPr lang="uk-UA" sz="1200" b="1" dirty="0">
                          <a:latin typeface="Times New Roman"/>
                          <a:ea typeface="Times New Roman"/>
                        </a:rPr>
                        <a:t>ОК 2</a:t>
                      </a:r>
                      <a:endParaRPr lang="uk-UA" sz="1200" dirty="0">
                        <a:latin typeface="Times New Roman"/>
                        <a:ea typeface="Times New Roman"/>
                      </a:endParaRPr>
                    </a:p>
                  </a:txBody>
                  <a:tcPr marL="68580" marR="68580" marT="0" marB="0" vert="vert270" anchor="ctr"/>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vert="vert270" anchor="ctr"/>
                </a:tc>
                <a:tc>
                  <a:txBody>
                    <a:bodyPr/>
                    <a:lstStyle/>
                    <a:p>
                      <a:pPr algn="ctr">
                        <a:spcAft>
                          <a:spcPts val="0"/>
                        </a:spcAft>
                      </a:pPr>
                      <a:r>
                        <a:rPr lang="uk-UA" sz="1200" b="1">
                          <a:latin typeface="Times New Roman"/>
                          <a:ea typeface="Times New Roman"/>
                        </a:rPr>
                        <a:t>ОК </a:t>
                      </a:r>
                      <a:r>
                        <a:rPr lang="en-US" sz="1200" b="1">
                          <a:latin typeface="Times New Roman"/>
                          <a:ea typeface="Times New Roman"/>
                        </a:rPr>
                        <a:t>n</a:t>
                      </a:r>
                      <a:endParaRPr lang="uk-UA" sz="1200">
                        <a:latin typeface="Times New Roman"/>
                        <a:ea typeface="Times New Roman"/>
                      </a:endParaRPr>
                    </a:p>
                  </a:txBody>
                  <a:tcPr marL="68580" marR="68580" marT="0" marB="0" vert="vert270" anchor="ctr"/>
                </a:tc>
                <a:tc>
                  <a:txBody>
                    <a:bodyPr/>
                    <a:lstStyle/>
                    <a:p>
                      <a:pPr algn="ctr">
                        <a:spcAft>
                          <a:spcPts val="0"/>
                        </a:spcAft>
                      </a:pPr>
                      <a:r>
                        <a:rPr lang="uk-UA" sz="1200" b="1">
                          <a:latin typeface="Times New Roman"/>
                          <a:ea typeface="Times New Roman"/>
                        </a:rPr>
                        <a:t>В</a:t>
                      </a:r>
                      <a:r>
                        <a:rPr lang="ru-RU" sz="1200" b="1">
                          <a:latin typeface="Times New Roman"/>
                          <a:ea typeface="Times New Roman"/>
                        </a:rPr>
                        <a:t>Б </a:t>
                      </a:r>
                      <a:r>
                        <a:rPr lang="uk-UA" sz="1200" b="1">
                          <a:latin typeface="Times New Roman"/>
                          <a:ea typeface="Times New Roman"/>
                        </a:rPr>
                        <a:t>1</a:t>
                      </a:r>
                      <a:endParaRPr lang="uk-UA" sz="1200">
                        <a:latin typeface="Times New Roman"/>
                        <a:ea typeface="Times New Roman"/>
                      </a:endParaRPr>
                    </a:p>
                  </a:txBody>
                  <a:tcPr marL="68580" marR="68580" marT="0" marB="0" vert="vert270" anchor="ctr"/>
                </a:tc>
                <a:tc>
                  <a:txBody>
                    <a:bodyPr/>
                    <a:lstStyle/>
                    <a:p>
                      <a:pPr algn="ctr">
                        <a:spcAft>
                          <a:spcPts val="0"/>
                        </a:spcAft>
                      </a:pPr>
                      <a:r>
                        <a:rPr lang="uk-UA" sz="1200" b="1">
                          <a:latin typeface="Times New Roman"/>
                          <a:ea typeface="Times New Roman"/>
                        </a:rPr>
                        <a:t>В</a:t>
                      </a:r>
                      <a:r>
                        <a:rPr lang="ru-RU" sz="1200" b="1">
                          <a:latin typeface="Times New Roman"/>
                          <a:ea typeface="Times New Roman"/>
                        </a:rPr>
                        <a:t>Б </a:t>
                      </a:r>
                      <a:r>
                        <a:rPr lang="uk-UA" sz="1200" b="1">
                          <a:latin typeface="Times New Roman"/>
                          <a:ea typeface="Times New Roman"/>
                        </a:rPr>
                        <a:t>2</a:t>
                      </a:r>
                      <a:endParaRPr lang="uk-UA" sz="1200">
                        <a:latin typeface="Times New Roman"/>
                        <a:ea typeface="Times New Roman"/>
                      </a:endParaRPr>
                    </a:p>
                  </a:txBody>
                  <a:tcPr marL="68580" marR="68580" marT="0" marB="0" vert="vert270" anchor="ctr"/>
                </a:tc>
                <a:tc>
                  <a:txBody>
                    <a:bodyPr/>
                    <a:lstStyle/>
                    <a:p>
                      <a:pPr algn="ctr">
                        <a:spcAft>
                          <a:spcPts val="0"/>
                        </a:spcAft>
                      </a:pPr>
                      <a:r>
                        <a:rPr lang="en-US" sz="1200" b="1">
                          <a:latin typeface="Times New Roman"/>
                          <a:ea typeface="Times New Roman"/>
                        </a:rPr>
                        <a:t>…</a:t>
                      </a:r>
                      <a:endParaRPr lang="uk-UA" sz="1200">
                        <a:latin typeface="Times New Roman"/>
                        <a:ea typeface="Times New Roman"/>
                      </a:endParaRPr>
                    </a:p>
                  </a:txBody>
                  <a:tcPr marL="68580" marR="68580" marT="0" marB="0" vert="vert270" anchor="ctr"/>
                </a:tc>
                <a:tc>
                  <a:txBody>
                    <a:bodyPr/>
                    <a:lstStyle/>
                    <a:p>
                      <a:pPr algn="ctr">
                        <a:spcAft>
                          <a:spcPts val="0"/>
                        </a:spcAft>
                      </a:pPr>
                      <a:r>
                        <a:rPr lang="uk-UA" sz="1200" b="1">
                          <a:latin typeface="Times New Roman"/>
                          <a:ea typeface="Times New Roman"/>
                        </a:rPr>
                        <a:t>В</a:t>
                      </a:r>
                      <a:r>
                        <a:rPr lang="ru-RU" sz="1200" b="1">
                          <a:latin typeface="Times New Roman"/>
                          <a:ea typeface="Times New Roman"/>
                        </a:rPr>
                        <a:t>Б</a:t>
                      </a:r>
                      <a:r>
                        <a:rPr lang="en-US" sz="1200" b="1">
                          <a:latin typeface="Times New Roman"/>
                          <a:ea typeface="Times New Roman"/>
                        </a:rPr>
                        <a:t> m</a:t>
                      </a:r>
                      <a:endParaRPr lang="uk-UA" sz="1200">
                        <a:latin typeface="Times New Roman"/>
                        <a:ea typeface="Times New Roman"/>
                      </a:endParaRPr>
                    </a:p>
                  </a:txBody>
                  <a:tcPr marL="68580" marR="68580" marT="0" marB="0" vert="vert270" anchor="ctr"/>
                </a:tc>
              </a:tr>
              <a:tr h="368709">
                <a:tc>
                  <a:txBody>
                    <a:bodyPr/>
                    <a:lstStyle/>
                    <a:p>
                      <a:pPr algn="ctr">
                        <a:spcAft>
                          <a:spcPts val="0"/>
                        </a:spcAft>
                      </a:pPr>
                      <a:r>
                        <a:rPr lang="uk-UA" sz="1200" b="1" dirty="0">
                          <a:latin typeface="Times New Roman"/>
                          <a:ea typeface="Times New Roman"/>
                        </a:rPr>
                        <a:t>ЗК 1</a:t>
                      </a:r>
                      <a:endParaRPr lang="uk-UA" sz="1200" dirty="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r>
              <a:tr h="398207">
                <a:tc>
                  <a:txBody>
                    <a:bodyPr/>
                    <a:lstStyle/>
                    <a:p>
                      <a:pPr algn="ctr">
                        <a:spcAft>
                          <a:spcPts val="0"/>
                        </a:spcAft>
                      </a:pPr>
                      <a:r>
                        <a:rPr lang="uk-UA" sz="1200" b="1" dirty="0">
                          <a:latin typeface="Times New Roman"/>
                          <a:ea typeface="Times New Roman"/>
                        </a:rPr>
                        <a:t>ЗК 2</a:t>
                      </a:r>
                      <a:endParaRPr lang="uk-UA" sz="1200" dirty="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r>
              <a:tr h="368709">
                <a:tc>
                  <a:txBody>
                    <a:bodyPr/>
                    <a:lstStyle/>
                    <a:p>
                      <a:pPr algn="ctr">
                        <a:spcAft>
                          <a:spcPts val="0"/>
                        </a:spcAft>
                      </a:pPr>
                      <a:r>
                        <a:rPr lang="uk-UA" sz="1200" b="1" dirty="0">
                          <a:latin typeface="Times New Roman"/>
                          <a:ea typeface="Times New Roman"/>
                        </a:rPr>
                        <a:t>ЗК 3</a:t>
                      </a:r>
                      <a:endParaRPr lang="uk-UA" sz="1200" dirty="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r>
              <a:tr h="368710">
                <a:tc>
                  <a:txBody>
                    <a:bodyPr/>
                    <a:lstStyle/>
                    <a:p>
                      <a:pPr algn="ctr">
                        <a:spcAft>
                          <a:spcPts val="0"/>
                        </a:spcAft>
                      </a:pPr>
                      <a:r>
                        <a:rPr lang="uk-UA" sz="1200" b="1" dirty="0">
                          <a:latin typeface="Times New Roman"/>
                          <a:ea typeface="Times New Roman"/>
                        </a:rPr>
                        <a:t>…</a:t>
                      </a:r>
                      <a:endParaRPr lang="uk-UA" sz="1200" dirty="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r>
              <a:tr h="383458">
                <a:tc>
                  <a:txBody>
                    <a:bodyPr/>
                    <a:lstStyle/>
                    <a:p>
                      <a:pPr algn="ctr">
                        <a:spcAft>
                          <a:spcPts val="0"/>
                        </a:spcAft>
                      </a:pPr>
                      <a:r>
                        <a:rPr lang="uk-UA" sz="1200" b="1" dirty="0">
                          <a:latin typeface="Times New Roman"/>
                          <a:ea typeface="Times New Roman"/>
                        </a:rPr>
                        <a:t>ФК 1</a:t>
                      </a:r>
                      <a:endParaRPr lang="uk-UA" sz="1200" dirty="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r>
              <a:tr h="368710">
                <a:tc>
                  <a:txBody>
                    <a:bodyPr/>
                    <a:lstStyle/>
                    <a:p>
                      <a:pPr algn="ctr">
                        <a:spcAft>
                          <a:spcPts val="0"/>
                        </a:spcAft>
                      </a:pPr>
                      <a:r>
                        <a:rPr lang="uk-UA" sz="1200" b="1" dirty="0">
                          <a:latin typeface="Times New Roman"/>
                          <a:ea typeface="Times New Roman"/>
                        </a:rPr>
                        <a:t>ФК 2</a:t>
                      </a:r>
                      <a:endParaRPr lang="uk-UA" sz="1200" dirty="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r>
              <a:tr h="398206">
                <a:tc>
                  <a:txBody>
                    <a:bodyPr/>
                    <a:lstStyle/>
                    <a:p>
                      <a:pPr algn="ctr">
                        <a:spcAft>
                          <a:spcPts val="0"/>
                        </a:spcAft>
                      </a:pPr>
                      <a:r>
                        <a:rPr lang="uk-UA" sz="1200" b="1" dirty="0">
                          <a:latin typeface="Times New Roman"/>
                          <a:ea typeface="Times New Roman"/>
                        </a:rPr>
                        <a:t>ФК 3</a:t>
                      </a:r>
                      <a:endParaRPr lang="uk-UA" sz="1200" dirty="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dirty="0">
                          <a:latin typeface="Times New Roman"/>
                          <a:ea typeface="Times New Roman"/>
                        </a:rPr>
                        <a:t>•</a:t>
                      </a:r>
                      <a:endParaRPr lang="uk-UA"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4035" name="Подзаголовок 2"/>
          <p:cNvSpPr>
            <a:spLocks noGrp="1"/>
          </p:cNvSpPr>
          <p:nvPr>
            <p:ph type="subTitle" idx="1"/>
          </p:nvPr>
        </p:nvSpPr>
        <p:spPr>
          <a:xfrm>
            <a:off x="441325" y="653143"/>
            <a:ext cx="8272463" cy="642257"/>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Розділ 5</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403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85BC163-7683-498E-BC97-7C5C38F59637}" type="slidenum">
              <a:rPr lang="uk-UA" altLang="uk-UA" sz="2000" smtClean="0">
                <a:solidFill>
                  <a:schemeClr val="bg1"/>
                </a:solidFill>
                <a:latin typeface="HeliosLight"/>
              </a:rPr>
              <a:pPr algn="l"/>
              <a:t>77</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Опис освітніх програм</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44042" name="Прямокутник 12"/>
          <p:cNvSpPr>
            <a:spLocks noChangeArrowheads="1"/>
          </p:cNvSpPr>
          <p:nvPr/>
        </p:nvSpPr>
        <p:spPr bwMode="auto">
          <a:xfrm>
            <a:off x="666750" y="1441450"/>
            <a:ext cx="8026400" cy="954088"/>
          </a:xfrm>
          <a:prstGeom prst="rect">
            <a:avLst/>
          </a:prstGeom>
          <a:noFill/>
          <a:ln w="9525">
            <a:noFill/>
            <a:miter lim="800000"/>
            <a:headEnd/>
            <a:tailEnd/>
          </a:ln>
        </p:spPr>
        <p:txBody>
          <a:bodyPr>
            <a:spAutoFit/>
          </a:bodyPr>
          <a:lstStyle/>
          <a:p>
            <a:pPr algn="ctr"/>
            <a:r>
              <a:rPr lang="uk-UA" sz="1400" b="1"/>
              <a:t>5. Матриця забезпечення програмних результатів навчання (ПРН)</a:t>
            </a:r>
            <a:endParaRPr lang="uk-UA" sz="1400"/>
          </a:p>
          <a:p>
            <a:pPr algn="ctr"/>
            <a:r>
              <a:rPr lang="uk-UA" sz="1400" b="1"/>
              <a:t>відповідними компонентами  освітньої програми</a:t>
            </a:r>
            <a:endParaRPr lang="uk-UA" sz="1400" b="1" i="1"/>
          </a:p>
          <a:p>
            <a:pPr algn="ctr"/>
            <a:r>
              <a:rPr lang="uk-UA" sz="1400" b="1"/>
              <a:t> </a:t>
            </a:r>
          </a:p>
          <a:p>
            <a:pPr algn="just"/>
            <a:endParaRPr lang="uk-UA" sz="1400"/>
          </a:p>
        </p:txBody>
      </p:sp>
      <p:pic>
        <p:nvPicPr>
          <p:cNvPr id="4404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404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graphicFrame>
        <p:nvGraphicFramePr>
          <p:cNvPr id="13" name="Таблица 12"/>
          <p:cNvGraphicFramePr>
            <a:graphicFrameLocks noGrp="1"/>
          </p:cNvGraphicFramePr>
          <p:nvPr/>
        </p:nvGraphicFramePr>
        <p:xfrm>
          <a:off x="742335" y="2281903"/>
          <a:ext cx="8077203" cy="3128134"/>
        </p:xfrm>
        <a:graphic>
          <a:graphicData uri="http://schemas.openxmlformats.org/drawingml/2006/table">
            <a:tbl>
              <a:tblPr firstRow="1" bandRow="1">
                <a:tableStyleId>{5C22544A-7EE6-4342-B048-85BDC9FD1C3A}</a:tableStyleId>
              </a:tblPr>
              <a:tblGrid>
                <a:gridCol w="897467"/>
                <a:gridCol w="897467"/>
                <a:gridCol w="897467"/>
                <a:gridCol w="897467"/>
                <a:gridCol w="897467"/>
                <a:gridCol w="897467"/>
                <a:gridCol w="897467"/>
                <a:gridCol w="897467"/>
                <a:gridCol w="897467"/>
              </a:tblGrid>
              <a:tr h="1360949">
                <a:tc>
                  <a:txBody>
                    <a:bodyPr/>
                    <a:lstStyle/>
                    <a:p>
                      <a:pPr>
                        <a:spcAft>
                          <a:spcPts val="0"/>
                        </a:spcAft>
                      </a:pPr>
                      <a:endParaRPr lang="uk-UA" sz="1200">
                        <a:latin typeface="Times New Roman"/>
                        <a:ea typeface="Times New Roman"/>
                      </a:endParaRPr>
                    </a:p>
                  </a:txBody>
                  <a:tcPr marL="17780" marR="17780" marT="0" marB="0"/>
                </a:tc>
                <a:tc>
                  <a:txBody>
                    <a:bodyPr/>
                    <a:lstStyle/>
                    <a:p>
                      <a:pPr algn="ctr">
                        <a:spcAft>
                          <a:spcPts val="0"/>
                        </a:spcAft>
                      </a:pPr>
                      <a:r>
                        <a:rPr lang="uk-UA" sz="1200" b="1">
                          <a:latin typeface="Times New Roman"/>
                          <a:ea typeface="Times New Roman"/>
                        </a:rPr>
                        <a:t>ОК 1</a:t>
                      </a:r>
                      <a:endParaRPr lang="uk-UA" sz="1200">
                        <a:latin typeface="Times New Roman"/>
                        <a:ea typeface="Times New Roman"/>
                      </a:endParaRPr>
                    </a:p>
                  </a:txBody>
                  <a:tcPr marL="68580" marR="68580" marT="0" marB="0" vert="vert270" anchor="ctr"/>
                </a:tc>
                <a:tc>
                  <a:txBody>
                    <a:bodyPr/>
                    <a:lstStyle/>
                    <a:p>
                      <a:pPr algn="ctr">
                        <a:spcAft>
                          <a:spcPts val="0"/>
                        </a:spcAft>
                      </a:pPr>
                      <a:r>
                        <a:rPr lang="uk-UA" sz="1200" b="1">
                          <a:latin typeface="Times New Roman"/>
                          <a:ea typeface="Times New Roman"/>
                        </a:rPr>
                        <a:t>ОК 2</a:t>
                      </a:r>
                      <a:endParaRPr lang="uk-UA" sz="1200">
                        <a:latin typeface="Times New Roman"/>
                        <a:ea typeface="Times New Roman"/>
                      </a:endParaRPr>
                    </a:p>
                  </a:txBody>
                  <a:tcPr marL="68580" marR="68580" marT="0" marB="0" vert="vert270" anchor="ctr"/>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vert="vert270" anchor="ctr"/>
                </a:tc>
                <a:tc>
                  <a:txBody>
                    <a:bodyPr/>
                    <a:lstStyle/>
                    <a:p>
                      <a:pPr algn="ctr">
                        <a:spcAft>
                          <a:spcPts val="0"/>
                        </a:spcAft>
                      </a:pPr>
                      <a:r>
                        <a:rPr lang="uk-UA" sz="1200" b="1">
                          <a:latin typeface="Times New Roman"/>
                          <a:ea typeface="Times New Roman"/>
                        </a:rPr>
                        <a:t>ОК </a:t>
                      </a:r>
                      <a:r>
                        <a:rPr lang="en-US" sz="1200" b="1">
                          <a:latin typeface="Times New Roman"/>
                          <a:ea typeface="Times New Roman"/>
                        </a:rPr>
                        <a:t>n</a:t>
                      </a:r>
                      <a:endParaRPr lang="uk-UA" sz="1200">
                        <a:latin typeface="Times New Roman"/>
                        <a:ea typeface="Times New Roman"/>
                      </a:endParaRPr>
                    </a:p>
                  </a:txBody>
                  <a:tcPr marL="68580" marR="68580" marT="0" marB="0" vert="vert270" anchor="ctr"/>
                </a:tc>
                <a:tc>
                  <a:txBody>
                    <a:bodyPr/>
                    <a:lstStyle/>
                    <a:p>
                      <a:pPr algn="ctr">
                        <a:spcAft>
                          <a:spcPts val="0"/>
                        </a:spcAft>
                      </a:pPr>
                      <a:r>
                        <a:rPr lang="uk-UA" sz="1200" b="1">
                          <a:latin typeface="Times New Roman"/>
                          <a:ea typeface="Times New Roman"/>
                        </a:rPr>
                        <a:t>В</a:t>
                      </a:r>
                      <a:r>
                        <a:rPr lang="ru-RU" sz="1200" b="1">
                          <a:latin typeface="Times New Roman"/>
                          <a:ea typeface="Times New Roman"/>
                        </a:rPr>
                        <a:t>Б </a:t>
                      </a:r>
                      <a:r>
                        <a:rPr lang="uk-UA" sz="1200" b="1">
                          <a:latin typeface="Times New Roman"/>
                          <a:ea typeface="Times New Roman"/>
                        </a:rPr>
                        <a:t>1</a:t>
                      </a:r>
                      <a:endParaRPr lang="uk-UA" sz="1200">
                        <a:latin typeface="Times New Roman"/>
                        <a:ea typeface="Times New Roman"/>
                      </a:endParaRPr>
                    </a:p>
                  </a:txBody>
                  <a:tcPr marL="68580" marR="68580" marT="0" marB="0" vert="vert270" anchor="ctr"/>
                </a:tc>
                <a:tc>
                  <a:txBody>
                    <a:bodyPr/>
                    <a:lstStyle/>
                    <a:p>
                      <a:pPr algn="ctr">
                        <a:spcAft>
                          <a:spcPts val="0"/>
                        </a:spcAft>
                      </a:pPr>
                      <a:r>
                        <a:rPr lang="uk-UA" sz="1200" b="1">
                          <a:latin typeface="Times New Roman"/>
                          <a:ea typeface="Times New Roman"/>
                        </a:rPr>
                        <a:t>В</a:t>
                      </a:r>
                      <a:r>
                        <a:rPr lang="ru-RU" sz="1200" b="1">
                          <a:latin typeface="Times New Roman"/>
                          <a:ea typeface="Times New Roman"/>
                        </a:rPr>
                        <a:t>Б </a:t>
                      </a:r>
                      <a:r>
                        <a:rPr lang="uk-UA" sz="1200" b="1">
                          <a:latin typeface="Times New Roman"/>
                          <a:ea typeface="Times New Roman"/>
                        </a:rPr>
                        <a:t>2</a:t>
                      </a:r>
                      <a:endParaRPr lang="uk-UA" sz="1200">
                        <a:latin typeface="Times New Roman"/>
                        <a:ea typeface="Times New Roman"/>
                      </a:endParaRPr>
                    </a:p>
                  </a:txBody>
                  <a:tcPr marL="68580" marR="68580" marT="0" marB="0" vert="vert270" anchor="ctr"/>
                </a:tc>
                <a:tc>
                  <a:txBody>
                    <a:bodyPr/>
                    <a:lstStyle/>
                    <a:p>
                      <a:pPr algn="ctr">
                        <a:spcAft>
                          <a:spcPts val="0"/>
                        </a:spcAft>
                      </a:pPr>
                      <a:r>
                        <a:rPr lang="en-US" sz="1200" b="1">
                          <a:latin typeface="Times New Roman"/>
                          <a:ea typeface="Times New Roman"/>
                        </a:rPr>
                        <a:t>…</a:t>
                      </a:r>
                      <a:endParaRPr lang="uk-UA" sz="1200">
                        <a:latin typeface="Times New Roman"/>
                        <a:ea typeface="Times New Roman"/>
                      </a:endParaRPr>
                    </a:p>
                  </a:txBody>
                  <a:tcPr marL="68580" marR="68580" marT="0" marB="0" vert="vert270" anchor="ctr"/>
                </a:tc>
                <a:tc>
                  <a:txBody>
                    <a:bodyPr/>
                    <a:lstStyle/>
                    <a:p>
                      <a:pPr algn="ctr">
                        <a:spcAft>
                          <a:spcPts val="0"/>
                        </a:spcAft>
                      </a:pPr>
                      <a:r>
                        <a:rPr lang="uk-UA" sz="1200" b="1">
                          <a:latin typeface="Times New Roman"/>
                          <a:ea typeface="Times New Roman"/>
                        </a:rPr>
                        <a:t>В</a:t>
                      </a:r>
                      <a:r>
                        <a:rPr lang="ru-RU" sz="1200" b="1">
                          <a:latin typeface="Times New Roman"/>
                          <a:ea typeface="Times New Roman"/>
                        </a:rPr>
                        <a:t>Б</a:t>
                      </a:r>
                      <a:r>
                        <a:rPr lang="en-US" sz="1200" b="1">
                          <a:latin typeface="Times New Roman"/>
                          <a:ea typeface="Times New Roman"/>
                        </a:rPr>
                        <a:t> m</a:t>
                      </a:r>
                      <a:endParaRPr lang="uk-UA" sz="1200">
                        <a:latin typeface="Times New Roman"/>
                        <a:ea typeface="Times New Roman"/>
                      </a:endParaRPr>
                    </a:p>
                  </a:txBody>
                  <a:tcPr marL="68580" marR="68580" marT="0" marB="0" vert="vert270" anchor="ctr"/>
                </a:tc>
              </a:tr>
              <a:tr h="410333">
                <a:tc>
                  <a:txBody>
                    <a:bodyPr/>
                    <a:lstStyle/>
                    <a:p>
                      <a:pPr algn="ctr">
                        <a:spcAft>
                          <a:spcPts val="0"/>
                        </a:spcAft>
                      </a:pPr>
                      <a:r>
                        <a:rPr lang="ru-RU" sz="1200" b="1" dirty="0">
                          <a:latin typeface="Times New Roman"/>
                          <a:ea typeface="Times New Roman"/>
                        </a:rPr>
                        <a:t>ПРН 1</a:t>
                      </a:r>
                      <a:endParaRPr lang="uk-UA" sz="1200" dirty="0">
                        <a:latin typeface="Times New Roman"/>
                        <a:ea typeface="Times New Roman"/>
                      </a:endParaRPr>
                    </a:p>
                  </a:txBody>
                  <a:tcPr marL="17780" marR="177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r>
              <a:tr h="427704">
                <a:tc>
                  <a:txBody>
                    <a:bodyPr/>
                    <a:lstStyle/>
                    <a:p>
                      <a:pPr algn="ctr">
                        <a:spcAft>
                          <a:spcPts val="0"/>
                        </a:spcAft>
                      </a:pPr>
                      <a:r>
                        <a:rPr lang="ru-RU" sz="1200" b="1" dirty="0">
                          <a:latin typeface="Times New Roman"/>
                          <a:ea typeface="Times New Roman"/>
                        </a:rPr>
                        <a:t>ПРН</a:t>
                      </a:r>
                      <a:r>
                        <a:rPr lang="uk-UA" sz="1200" b="1" dirty="0">
                          <a:latin typeface="Times New Roman"/>
                          <a:ea typeface="Times New Roman"/>
                        </a:rPr>
                        <a:t> 2</a:t>
                      </a:r>
                      <a:endParaRPr lang="uk-UA" sz="1200" dirty="0">
                        <a:latin typeface="Times New Roman"/>
                        <a:ea typeface="Times New Roman"/>
                      </a:endParaRPr>
                    </a:p>
                  </a:txBody>
                  <a:tcPr marL="17780" marR="177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r>
              <a:tr h="486696">
                <a:tc>
                  <a:txBody>
                    <a:bodyPr/>
                    <a:lstStyle/>
                    <a:p>
                      <a:pPr algn="ctr">
                        <a:spcAft>
                          <a:spcPts val="0"/>
                        </a:spcAft>
                      </a:pPr>
                      <a:r>
                        <a:rPr lang="ru-RU" sz="1200" b="1" dirty="0">
                          <a:latin typeface="Times New Roman"/>
                          <a:ea typeface="Times New Roman"/>
                        </a:rPr>
                        <a:t>…</a:t>
                      </a:r>
                      <a:endParaRPr lang="uk-UA" sz="1200" dirty="0">
                        <a:latin typeface="Times New Roman"/>
                        <a:ea typeface="Times New Roman"/>
                      </a:endParaRPr>
                    </a:p>
                  </a:txBody>
                  <a:tcPr marL="17780" marR="177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r>
              <a:tr h="442452">
                <a:tc>
                  <a:txBody>
                    <a:bodyPr/>
                    <a:lstStyle/>
                    <a:p>
                      <a:pPr algn="ctr">
                        <a:spcAft>
                          <a:spcPts val="0"/>
                        </a:spcAft>
                      </a:pPr>
                      <a:r>
                        <a:rPr lang="ru-RU" sz="1200" b="1" dirty="0">
                          <a:latin typeface="Times New Roman"/>
                          <a:ea typeface="Times New Roman"/>
                        </a:rPr>
                        <a:t>ПРН</a:t>
                      </a:r>
                      <a:r>
                        <a:rPr lang="uk-UA" sz="1200" b="1" dirty="0">
                          <a:latin typeface="Times New Roman"/>
                          <a:ea typeface="Times New Roman"/>
                        </a:rPr>
                        <a:t> к</a:t>
                      </a:r>
                      <a:endParaRPr lang="uk-UA" sz="1200" dirty="0">
                        <a:latin typeface="Times New Roman"/>
                        <a:ea typeface="Times New Roman"/>
                      </a:endParaRPr>
                    </a:p>
                  </a:txBody>
                  <a:tcPr marL="17780" marR="177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a:latin typeface="Times New Roman"/>
                          <a:ea typeface="Times New Roman"/>
                        </a:rPr>
                        <a:t>•</a:t>
                      </a:r>
                      <a:endParaRPr lang="uk-UA" sz="1200">
                        <a:latin typeface="Times New Roman"/>
                        <a:ea typeface="Times New Roman"/>
                      </a:endParaRPr>
                    </a:p>
                  </a:txBody>
                  <a:tcPr marL="68580" marR="68580" marT="0" marB="0"/>
                </a:tc>
                <a:tc>
                  <a:txBody>
                    <a:bodyPr/>
                    <a:lstStyle/>
                    <a:p>
                      <a:pPr algn="ctr">
                        <a:spcAft>
                          <a:spcPts val="0"/>
                        </a:spcAft>
                      </a:pPr>
                      <a:r>
                        <a:rPr lang="uk-UA" sz="1200" b="1" dirty="0">
                          <a:latin typeface="Times New Roman"/>
                          <a:ea typeface="Times New Roman"/>
                        </a:rPr>
                        <a:t>•</a:t>
                      </a:r>
                      <a:endParaRPr lang="uk-UA"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741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Запитання щодо ОП, які виникають у </a:t>
            </a:r>
            <a:r>
              <a:rPr lang="uk-UA" altLang="uk-UA" b="1" baseline="30000" dirty="0" err="1" smtClean="0">
                <a:solidFill>
                  <a:srgbClr val="00A1E4"/>
                </a:solidFill>
                <a:latin typeface="HeliosExt"/>
              </a:rPr>
              <a:t>зв</a:t>
            </a:r>
            <a:r>
              <a:rPr lang="en-US" altLang="uk-UA" b="1" baseline="30000" dirty="0" smtClean="0">
                <a:solidFill>
                  <a:srgbClr val="00A1E4"/>
                </a:solidFill>
                <a:latin typeface="HeliosExt"/>
              </a:rPr>
              <a:t>’</a:t>
            </a:r>
            <a:r>
              <a:rPr lang="uk-UA" altLang="uk-UA" b="1" baseline="30000" dirty="0" err="1" smtClean="0">
                <a:solidFill>
                  <a:srgbClr val="00A1E4"/>
                </a:solidFill>
                <a:latin typeface="HeliosExt"/>
              </a:rPr>
              <a:t>язку</a:t>
            </a:r>
            <a:r>
              <a:rPr lang="uk-UA" altLang="uk-UA" b="1" baseline="30000" dirty="0" smtClean="0">
                <a:solidFill>
                  <a:srgbClr val="00A1E4"/>
                </a:solidFill>
                <a:latin typeface="HeliosExt"/>
              </a:rPr>
              <a:t> із новою системою акредитації</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741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861767A-62D2-4E15-80F9-E6151F9DFB1E}" type="slidenum">
              <a:rPr lang="uk-UA" altLang="uk-UA" sz="2000" smtClean="0">
                <a:solidFill>
                  <a:schemeClr val="bg1"/>
                </a:solidFill>
                <a:latin typeface="HeliosLight"/>
              </a:rPr>
              <a:pPr algn="l"/>
              <a:t>78</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1132113" y="2270806"/>
            <a:ext cx="7068458" cy="2923877"/>
          </a:xfrm>
          <a:prstGeom prst="rect">
            <a:avLst/>
          </a:prstGeom>
          <a:noFill/>
          <a:ln w="9525">
            <a:noFill/>
            <a:miter lim="800000"/>
            <a:headEnd/>
            <a:tailEnd/>
          </a:ln>
        </p:spPr>
        <p:txBody>
          <a:bodyPr wrap="square">
            <a:spAutoFit/>
          </a:bodyPr>
          <a:lstStyle/>
          <a:p>
            <a:pPr marL="635000" indent="-457200" eaLnBrk="1" fontAlgn="auto" hangingPunct="1">
              <a:spcAft>
                <a:spcPts val="0"/>
              </a:spcAft>
              <a:buFont typeface="+mj-lt"/>
              <a:buAutoNum type="arabicPeriod"/>
              <a:defRPr/>
            </a:pPr>
            <a:r>
              <a:rPr lang="uk-UA" sz="2400" dirty="0" smtClean="0">
                <a:latin typeface="Times New Roman" pitchFamily="18" charset="0"/>
                <a:cs typeface="Times New Roman" pitchFamily="18" charset="0"/>
              </a:rPr>
              <a:t>Визнання результатів навчання та кваліфікацій.</a:t>
            </a:r>
          </a:p>
          <a:p>
            <a:pPr marL="635000" indent="-457200" eaLnBrk="1" fontAlgn="auto" hangingPunct="1">
              <a:spcAft>
                <a:spcPts val="0"/>
              </a:spcAft>
              <a:buFont typeface="+mj-lt"/>
              <a:buAutoNum type="arabicPeriod"/>
              <a:defRPr/>
            </a:pPr>
            <a:r>
              <a:rPr lang="uk-UA" sz="2400" dirty="0" smtClean="0">
                <a:latin typeface="Times New Roman" pitchFamily="18" charset="0"/>
                <a:cs typeface="Times New Roman" pitchFamily="18" charset="0"/>
              </a:rPr>
              <a:t>Допустимий </a:t>
            </a:r>
            <a:r>
              <a:rPr lang="uk-UA" sz="2400" dirty="0" smtClean="0">
                <a:latin typeface="Times New Roman" pitchFamily="18" charset="0"/>
                <a:cs typeface="Times New Roman" pitchFamily="18" charset="0"/>
              </a:rPr>
              <a:t>ступінь зміни контенту ОП.</a:t>
            </a:r>
          </a:p>
          <a:p>
            <a:pPr marL="635000" indent="-457200" eaLnBrk="1" fontAlgn="auto" hangingPunct="1">
              <a:spcAft>
                <a:spcPts val="0"/>
              </a:spcAft>
              <a:buFont typeface="+mj-lt"/>
              <a:buAutoNum type="arabicPeriod"/>
              <a:defRPr/>
            </a:pPr>
            <a:r>
              <a:rPr lang="uk-UA" altLang="uk-UA" sz="2400" dirty="0" smtClean="0">
                <a:latin typeface="Times New Roman" pitchFamily="18" charset="0"/>
                <a:cs typeface="Times New Roman" pitchFamily="18" charset="0"/>
              </a:rPr>
              <a:t>Освітні програми та спеціалізації.</a:t>
            </a:r>
          </a:p>
          <a:p>
            <a:pPr marL="635000" indent="-457200" eaLnBrk="1" fontAlgn="auto" hangingPunct="1">
              <a:spcAft>
                <a:spcPts val="0"/>
              </a:spcAft>
              <a:buFont typeface="+mj-lt"/>
              <a:buAutoNum type="arabicPeriod"/>
              <a:defRPr/>
            </a:pPr>
            <a:r>
              <a:rPr lang="uk-UA" altLang="uk-UA" sz="2400" dirty="0" err="1" smtClean="0">
                <a:latin typeface="Times New Roman" pitchFamily="18" charset="0"/>
                <a:cs typeface="Times New Roman" pitchFamily="18" charset="0"/>
              </a:rPr>
              <a:t>Силабус</a:t>
            </a:r>
            <a:endParaRPr lang="uk-UA" altLang="uk-UA" sz="2400" dirty="0" smtClean="0">
              <a:latin typeface="Times New Roman" pitchFamily="18" charset="0"/>
              <a:cs typeface="Times New Roman" pitchFamily="18" charset="0"/>
            </a:endParaRPr>
          </a:p>
          <a:p>
            <a:pPr marL="635000" indent="-457200" eaLnBrk="1" fontAlgn="auto" hangingPunct="1">
              <a:spcAft>
                <a:spcPts val="0"/>
              </a:spcAft>
              <a:buFont typeface="+mj-lt"/>
              <a:buAutoNum type="arabicPeriod"/>
              <a:defRPr/>
            </a:pPr>
            <a:r>
              <a:rPr lang="uk-UA" altLang="uk-UA" sz="2400" dirty="0" smtClean="0">
                <a:latin typeface="Times New Roman" pitchFamily="18" charset="0"/>
                <a:cs typeface="Times New Roman" pitchFamily="18" charset="0"/>
              </a:rPr>
              <a:t>Гарант програми</a:t>
            </a:r>
          </a:p>
          <a:p>
            <a:pPr marL="635000" indent="-457200" eaLnBrk="1" fontAlgn="auto" hangingPunct="1">
              <a:spcAft>
                <a:spcPts val="0"/>
              </a:spcAft>
              <a:buFont typeface="+mj-lt"/>
              <a:buAutoNum type="arabicPeriod"/>
              <a:defRPr/>
            </a:pPr>
            <a:r>
              <a:rPr lang="uk-UA" altLang="uk-UA" sz="2400" dirty="0" smtClean="0">
                <a:latin typeface="Times New Roman" pitchFamily="18" charset="0"/>
                <a:cs typeface="Times New Roman" pitchFamily="18" charset="0"/>
              </a:rPr>
              <a:t>Дуальна освіта та практика</a:t>
            </a:r>
            <a:endParaRPr lang="uk-UA" altLang="uk-UA" sz="2400" dirty="0" smtClean="0">
              <a:latin typeface="Times New Roman" pitchFamily="18" charset="0"/>
              <a:cs typeface="Times New Roman" pitchFamily="18" charset="0"/>
            </a:endParaRPr>
          </a:p>
          <a:p>
            <a:pPr marL="635000" indent="-457200" eaLnBrk="1" fontAlgn="auto" hangingPunct="1">
              <a:spcAft>
                <a:spcPts val="0"/>
              </a:spcAft>
              <a:buFont typeface="+mj-lt"/>
              <a:buAutoNum type="arabicPeriod"/>
              <a:defRPr/>
            </a:pPr>
            <a:endParaRPr lang="uk-UA" altLang="uk-UA" sz="2000" dirty="0" smtClean="0">
              <a:latin typeface="Times New Roman" pitchFamily="18" charset="0"/>
              <a:cs typeface="Times New Roman" pitchFamily="18" charset="0"/>
            </a:endParaRPr>
          </a:p>
          <a:p>
            <a:pPr marL="635000" indent="-457200" eaLnBrk="1" fontAlgn="auto" hangingPunct="1">
              <a:spcAft>
                <a:spcPts val="0"/>
              </a:spcAft>
              <a:buFont typeface="+mj-lt"/>
              <a:buAutoNum type="arabicPeriod"/>
              <a:defRPr/>
            </a:pPr>
            <a:endParaRPr lang="en-US" altLang="uk-UA" sz="2000" dirty="0"/>
          </a:p>
        </p:txBody>
      </p:sp>
      <p:pic>
        <p:nvPicPr>
          <p:cNvPr id="1741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742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extLst>
      <p:ext uri="{BB962C8B-B14F-4D97-AF65-F5344CB8AC3E}">
        <p14:creationId xmlns="" xmlns:p14="http://schemas.microsoft.com/office/powerpoint/2010/main" val="34179961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741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Визнання результатів навчання та кваліфікацій</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741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861767A-62D2-4E15-80F9-E6151F9DFB1E}" type="slidenum">
              <a:rPr lang="uk-UA" altLang="uk-UA" sz="2000" smtClean="0">
                <a:solidFill>
                  <a:schemeClr val="bg1"/>
                </a:solidFill>
                <a:latin typeface="HeliosLight"/>
              </a:rPr>
              <a:pPr algn="l"/>
              <a:t>79</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50411" y="1748291"/>
            <a:ext cx="8083550" cy="4278094"/>
          </a:xfrm>
          <a:prstGeom prst="rect">
            <a:avLst/>
          </a:prstGeom>
          <a:noFill/>
          <a:ln w="9525">
            <a:noFill/>
            <a:miter lim="800000"/>
            <a:headEnd/>
            <a:tailEnd/>
          </a:ln>
        </p:spPr>
        <p:txBody>
          <a:bodyPr>
            <a:spAutoFit/>
          </a:bodyPr>
          <a:lstStyle/>
          <a:p>
            <a:pPr marL="635000" indent="-457200" eaLnBrk="1" fontAlgn="auto" hangingPunct="1">
              <a:spcAft>
                <a:spcPts val="0"/>
              </a:spcAft>
              <a:defRPr/>
            </a:pPr>
            <a:r>
              <a:rPr lang="uk-UA" sz="2800" b="1" dirty="0" smtClean="0">
                <a:latin typeface="Times New Roman" pitchFamily="18" charset="0"/>
                <a:cs typeface="Times New Roman" pitchFamily="18" charset="0"/>
              </a:rPr>
              <a:t>Визнання кваліфікацій</a:t>
            </a:r>
          </a:p>
          <a:p>
            <a:pPr marL="635000" indent="-457200" eaLnBrk="1" fontAlgn="auto" hangingPunct="1">
              <a:spcAft>
                <a:spcPts val="0"/>
              </a:spcAft>
              <a:buFont typeface="Arial" pitchFamily="34" charset="0"/>
              <a:buChar char="•"/>
              <a:defRPr/>
            </a:pPr>
            <a:r>
              <a:rPr lang="uk-UA" sz="2400" dirty="0" smtClean="0">
                <a:latin typeface="Times New Roman" pitchFamily="18" charset="0"/>
                <a:cs typeface="Times New Roman" pitchFamily="18" charset="0"/>
              </a:rPr>
              <a:t>Лісабонська конвенція про визнання (1997)</a:t>
            </a:r>
          </a:p>
          <a:p>
            <a:pPr marL="635000" indent="-457200" eaLnBrk="1" fontAlgn="auto" hangingPunct="1">
              <a:spcAft>
                <a:spcPts val="0"/>
              </a:spcAft>
              <a:buFont typeface="Arial" pitchFamily="34" charset="0"/>
              <a:buChar char="•"/>
              <a:defRPr/>
            </a:pPr>
            <a:r>
              <a:rPr lang="uk-UA" sz="2400" dirty="0" smtClean="0">
                <a:latin typeface="Times New Roman" pitchFamily="18" charset="0"/>
                <a:cs typeface="Times New Roman" pitchFamily="18" charset="0"/>
              </a:rPr>
              <a:t>Глобальна конвенція про визнання (2019)</a:t>
            </a:r>
          </a:p>
          <a:p>
            <a:pPr marL="635000" indent="-457200" eaLnBrk="1" fontAlgn="auto" hangingPunct="1">
              <a:spcAft>
                <a:spcPts val="0"/>
              </a:spcAft>
              <a:buFont typeface="Arial" pitchFamily="34" charset="0"/>
              <a:buChar char="•"/>
              <a:defRPr/>
            </a:pPr>
            <a:r>
              <a:rPr lang="uk-UA" sz="2400" dirty="0" err="1" smtClean="0">
                <a:latin typeface="Times New Roman" pitchFamily="18" charset="0"/>
                <a:cs typeface="Times New Roman" pitchFamily="18" charset="0"/>
              </a:rPr>
              <a:t>Інформаційно-іміджевий</a:t>
            </a:r>
            <a:r>
              <a:rPr lang="uk-UA" sz="2400" dirty="0" smtClean="0">
                <a:latin typeface="Times New Roman" pitchFamily="18" charset="0"/>
                <a:cs typeface="Times New Roman" pitchFamily="18" charset="0"/>
              </a:rPr>
              <a:t> центр МОН</a:t>
            </a:r>
            <a:endParaRPr lang="uk-UA" sz="2400" dirty="0" smtClean="0">
              <a:latin typeface="Times New Roman" pitchFamily="18" charset="0"/>
              <a:cs typeface="Times New Roman" pitchFamily="18" charset="0"/>
            </a:endParaRPr>
          </a:p>
          <a:p>
            <a:pPr marL="635000" indent="-457200" eaLnBrk="1" fontAlgn="auto" hangingPunct="1">
              <a:spcAft>
                <a:spcPts val="0"/>
              </a:spcAft>
              <a:defRPr/>
            </a:pPr>
            <a:endParaRPr lang="uk-UA" sz="2400" dirty="0" smtClean="0">
              <a:latin typeface="Times New Roman" pitchFamily="18" charset="0"/>
              <a:cs typeface="Times New Roman" pitchFamily="18" charset="0"/>
            </a:endParaRPr>
          </a:p>
          <a:p>
            <a:pPr marL="635000" indent="-457200" eaLnBrk="1" fontAlgn="auto" hangingPunct="1">
              <a:spcAft>
                <a:spcPts val="0"/>
              </a:spcAft>
              <a:defRPr/>
            </a:pPr>
            <a:r>
              <a:rPr lang="uk-UA" sz="2800" b="1" dirty="0" smtClean="0">
                <a:latin typeface="Times New Roman" pitchFamily="18" charset="0"/>
                <a:cs typeface="Times New Roman" pitchFamily="18" charset="0"/>
              </a:rPr>
              <a:t>Визнання </a:t>
            </a:r>
            <a:r>
              <a:rPr lang="uk-UA" sz="2800" b="1" dirty="0" smtClean="0">
                <a:latin typeface="Times New Roman" pitchFamily="18" charset="0"/>
                <a:cs typeface="Times New Roman" pitchFamily="18" charset="0"/>
              </a:rPr>
              <a:t>результатів </a:t>
            </a:r>
            <a:r>
              <a:rPr lang="uk-UA" sz="2800" b="1" dirty="0" smtClean="0">
                <a:latin typeface="Times New Roman" pitchFamily="18" charset="0"/>
                <a:cs typeface="Times New Roman" pitchFamily="18" charset="0"/>
              </a:rPr>
              <a:t>навчання</a:t>
            </a:r>
            <a:endParaRPr lang="uk-UA" sz="2800" b="1" dirty="0" smtClean="0">
              <a:latin typeface="Times New Roman" pitchFamily="18" charset="0"/>
              <a:cs typeface="Times New Roman" pitchFamily="18" charset="0"/>
            </a:endParaRPr>
          </a:p>
          <a:p>
            <a:pPr marL="635000" indent="-457200" eaLnBrk="1" fontAlgn="auto" hangingPunct="1">
              <a:spcAft>
                <a:spcPts val="0"/>
              </a:spcAft>
              <a:buFont typeface="Arial" pitchFamily="34" charset="0"/>
              <a:buChar char="•"/>
              <a:defRPr/>
            </a:pPr>
            <a:r>
              <a:rPr lang="uk-UA" altLang="uk-UA" sz="2400" dirty="0" smtClean="0">
                <a:latin typeface="Times New Roman" pitchFamily="18" charset="0"/>
                <a:cs typeface="Times New Roman" pitchFamily="18" charset="0"/>
              </a:rPr>
              <a:t>Міжнародна академічна мобільність</a:t>
            </a:r>
          </a:p>
          <a:p>
            <a:pPr marL="635000" indent="-457200" eaLnBrk="1" fontAlgn="auto" hangingPunct="1">
              <a:spcAft>
                <a:spcPts val="0"/>
              </a:spcAft>
              <a:buFont typeface="Arial" pitchFamily="34" charset="0"/>
              <a:buChar char="•"/>
              <a:defRPr/>
            </a:pPr>
            <a:r>
              <a:rPr lang="uk-UA" altLang="uk-UA" sz="2400" dirty="0" smtClean="0">
                <a:latin typeface="Times New Roman" pitchFamily="18" charset="0"/>
                <a:cs typeface="Times New Roman" pitchFamily="18" charset="0"/>
              </a:rPr>
              <a:t>Переведення із іншого вишу</a:t>
            </a:r>
          </a:p>
          <a:p>
            <a:pPr marL="635000" indent="-457200" eaLnBrk="1" fontAlgn="auto" hangingPunct="1">
              <a:spcAft>
                <a:spcPts val="0"/>
              </a:spcAft>
              <a:buFont typeface="Arial" pitchFamily="34" charset="0"/>
              <a:buChar char="•"/>
              <a:defRPr/>
            </a:pPr>
            <a:r>
              <a:rPr lang="uk-UA" altLang="uk-UA" sz="2400" dirty="0" err="1" smtClean="0">
                <a:latin typeface="Times New Roman" pitchFamily="18" charset="0"/>
                <a:cs typeface="Times New Roman" pitchFamily="18" charset="0"/>
              </a:rPr>
              <a:t>Перезарахування</a:t>
            </a:r>
            <a:r>
              <a:rPr lang="uk-UA" altLang="uk-UA" sz="2400" dirty="0" smtClean="0">
                <a:latin typeface="Times New Roman" pitchFamily="18" charset="0"/>
                <a:cs typeface="Times New Roman" pitchFamily="18" charset="0"/>
              </a:rPr>
              <a:t> із інших програм</a:t>
            </a:r>
          </a:p>
          <a:p>
            <a:pPr marL="635000" indent="-457200" eaLnBrk="1" fontAlgn="auto" hangingPunct="1">
              <a:spcAft>
                <a:spcPts val="0"/>
              </a:spcAft>
              <a:buFont typeface="Arial" pitchFamily="34" charset="0"/>
              <a:buChar char="•"/>
              <a:defRPr/>
            </a:pPr>
            <a:endParaRPr lang="uk-UA" altLang="uk-UA" sz="2400" dirty="0" smtClean="0">
              <a:latin typeface="Times New Roman" pitchFamily="18" charset="0"/>
              <a:cs typeface="Times New Roman" pitchFamily="18" charset="0"/>
            </a:endParaRPr>
          </a:p>
          <a:p>
            <a:pPr marL="635000" indent="-457200" eaLnBrk="1" fontAlgn="auto" hangingPunct="1">
              <a:spcAft>
                <a:spcPts val="0"/>
              </a:spcAft>
              <a:buFont typeface="+mj-lt"/>
              <a:buAutoNum type="arabicPeriod"/>
              <a:defRPr/>
            </a:pPr>
            <a:endParaRPr lang="en-US" altLang="uk-UA" sz="2400" dirty="0"/>
          </a:p>
        </p:txBody>
      </p:sp>
      <p:pic>
        <p:nvPicPr>
          <p:cNvPr id="1741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742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extLst>
      <p:ext uri="{BB962C8B-B14F-4D97-AF65-F5344CB8AC3E}">
        <p14:creationId xmlns="" xmlns:p14="http://schemas.microsoft.com/office/powerpoint/2010/main" val="3417996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813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Означення результатів навчання у вітчизняних документах</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813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92FDF423-4E09-48A6-9A86-C7CC54F14105}" type="slidenum">
              <a:rPr lang="uk-UA" altLang="uk-UA" sz="2000" smtClean="0">
                <a:solidFill>
                  <a:schemeClr val="bg1"/>
                </a:solidFill>
                <a:latin typeface="HeliosLight"/>
              </a:rPr>
              <a:pPr algn="l"/>
              <a:t>8</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30213" y="1544185"/>
            <a:ext cx="8394473" cy="4801314"/>
          </a:xfrm>
          <a:prstGeom prst="rect">
            <a:avLst/>
          </a:prstGeom>
          <a:noFill/>
          <a:ln w="9525">
            <a:noFill/>
            <a:miter lim="800000"/>
            <a:headEnd/>
            <a:tailEnd/>
          </a:ln>
        </p:spPr>
        <p:txBody>
          <a:bodyPr wrap="square">
            <a:spAutoFit/>
          </a:bodyPr>
          <a:lstStyle/>
          <a:p>
            <a:pPr eaLnBrk="1" hangingPunct="1">
              <a:defRPr/>
            </a:pPr>
            <a:r>
              <a:rPr lang="uk-UA" u="sng" dirty="0">
                <a:latin typeface="Times New Roman" panose="02020603050405020304" pitchFamily="18" charset="0"/>
                <a:cs typeface="Times New Roman" panose="02020603050405020304" pitchFamily="18" charset="0"/>
              </a:rPr>
              <a:t>Закон України «Про вищу освіту» та Національний освітній глосарій: вища освіта</a:t>
            </a:r>
            <a:r>
              <a:rPr lang="uk-UA" dirty="0">
                <a:latin typeface="Times New Roman" panose="02020603050405020304" pitchFamily="18" charset="0"/>
                <a:cs typeface="Times New Roman" panose="02020603050405020304" pitchFamily="18" charset="0"/>
              </a:rPr>
              <a:t>:</a:t>
            </a:r>
          </a:p>
          <a:p>
            <a:pPr marL="361950" eaLnBrk="1" hangingPunct="1">
              <a:defRPr/>
            </a:pPr>
            <a:r>
              <a:rPr lang="uk-UA" b="1" dirty="0">
                <a:latin typeface="Times New Roman" panose="02020603050405020304" pitchFamily="18" charset="0"/>
                <a:cs typeface="Times New Roman" panose="02020603050405020304" pitchFamily="18" charset="0"/>
              </a:rPr>
              <a:t>Результати навчання</a:t>
            </a:r>
            <a:r>
              <a:rPr lang="uk-UA" dirty="0">
                <a:latin typeface="Times New Roman" panose="02020603050405020304" pitchFamily="18" charset="0"/>
                <a:cs typeface="Times New Roman" panose="02020603050405020304" pitchFamily="18" charset="0"/>
              </a:rPr>
              <a:t> – сукупність знань, умінь, навичок, інших </a:t>
            </a:r>
            <a:r>
              <a:rPr lang="uk-UA" dirty="0" err="1">
                <a:latin typeface="Times New Roman" panose="02020603050405020304" pitchFamily="18" charset="0"/>
                <a:cs typeface="Times New Roman" panose="02020603050405020304" pitchFamily="18" charset="0"/>
              </a:rPr>
              <a:t>компетентностей</a:t>
            </a:r>
            <a:r>
              <a:rPr lang="uk-UA"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набутих особою в процесі навчання за певною освітньо-професійною, </a:t>
            </a:r>
            <a:r>
              <a:rPr lang="uk-UA" dirty="0" err="1">
                <a:latin typeface="Times New Roman" panose="02020603050405020304" pitchFamily="18" charset="0"/>
                <a:cs typeface="Times New Roman" panose="02020603050405020304" pitchFamily="18" charset="0"/>
              </a:rPr>
              <a:t>освітньо-науковою</a:t>
            </a:r>
            <a:r>
              <a:rPr lang="uk-UA"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програмою, які можна ідентифікувати, кількісно оцінити та виміряти.</a:t>
            </a:r>
          </a:p>
          <a:p>
            <a:pPr marL="361950" eaLnBrk="1" hangingPunct="1">
              <a:defRPr/>
            </a:pPr>
            <a:endParaRPr lang="uk-UA" dirty="0">
              <a:latin typeface="Times New Roman" panose="02020603050405020304" pitchFamily="18" charset="0"/>
              <a:cs typeface="Times New Roman" panose="02020603050405020304" pitchFamily="18" charset="0"/>
            </a:endParaRPr>
          </a:p>
          <a:p>
            <a:pPr eaLnBrk="1" hangingPunct="1">
              <a:defRPr/>
            </a:pPr>
            <a:r>
              <a:rPr lang="uk-UA" u="sng" dirty="0">
                <a:latin typeface="Times New Roman" panose="02020603050405020304" pitchFamily="18" charset="0"/>
                <a:cs typeface="Times New Roman" panose="02020603050405020304" pitchFamily="18" charset="0"/>
              </a:rPr>
              <a:t>Національна рамка кваліфікацій</a:t>
            </a:r>
            <a:r>
              <a:rPr lang="uk-UA" dirty="0">
                <a:latin typeface="Times New Roman" panose="02020603050405020304" pitchFamily="18" charset="0"/>
                <a:cs typeface="Times New Roman" panose="02020603050405020304" pitchFamily="18" charset="0"/>
              </a:rPr>
              <a:t>:</a:t>
            </a:r>
          </a:p>
          <a:p>
            <a:pPr marL="361950" eaLnBrk="1" hangingPunct="1">
              <a:tabLst>
                <a:tab pos="8156575" algn="l"/>
              </a:tabLst>
              <a:defRPr/>
            </a:pPr>
            <a:r>
              <a:rPr lang="uk-UA" b="1" dirty="0">
                <a:latin typeface="Times New Roman" panose="02020603050405020304" pitchFamily="18" charset="0"/>
                <a:cs typeface="Times New Roman" panose="02020603050405020304" pitchFamily="18" charset="0"/>
              </a:rPr>
              <a:t>Результати навчання</a:t>
            </a:r>
            <a:r>
              <a:rPr lang="uk-UA" dirty="0">
                <a:latin typeface="Times New Roman" panose="02020603050405020304" pitchFamily="18" charset="0"/>
                <a:cs typeface="Times New Roman" panose="02020603050405020304" pitchFamily="18" charset="0"/>
              </a:rPr>
              <a:t> – компетентності (знання, розуміння, уміння, цінності, інші особисті якості), </a:t>
            </a:r>
            <a:r>
              <a:rPr lang="uk-UA" dirty="0">
                <a:latin typeface="Times New Roman" panose="02020603050405020304" pitchFamily="18" charset="0"/>
                <a:cs typeface="Times New Roman" panose="02020603050405020304" pitchFamily="18" charset="0"/>
              </a:rPr>
              <a:t>які набуває та/або здатна продемонструвати особа після завершення навчання.</a:t>
            </a:r>
          </a:p>
          <a:p>
            <a:pPr marL="361950" eaLnBrk="1" hangingPunct="1">
              <a:defRPr/>
            </a:pPr>
            <a:endParaRPr lang="uk-UA" dirty="0">
              <a:latin typeface="Times New Roman" panose="02020603050405020304" pitchFamily="18" charset="0"/>
              <a:cs typeface="Times New Roman" panose="02020603050405020304" pitchFamily="18" charset="0"/>
            </a:endParaRPr>
          </a:p>
          <a:p>
            <a:pPr eaLnBrk="1" hangingPunct="1">
              <a:defRPr/>
            </a:pPr>
            <a:r>
              <a:rPr lang="uk-UA" u="sng" dirty="0">
                <a:latin typeface="Times New Roman" panose="02020603050405020304" pitchFamily="18" charset="0"/>
                <a:cs typeface="Times New Roman" panose="02020603050405020304" pitchFamily="18" charset="0"/>
              </a:rPr>
              <a:t>Закон про освіту</a:t>
            </a:r>
            <a:r>
              <a:rPr lang="uk-UA" dirty="0">
                <a:latin typeface="Times New Roman" panose="02020603050405020304" pitchFamily="18" charset="0"/>
                <a:cs typeface="Times New Roman" panose="02020603050405020304" pitchFamily="18" charset="0"/>
              </a:rPr>
              <a:t>:</a:t>
            </a:r>
          </a:p>
          <a:p>
            <a:pPr marL="361950" eaLnBrk="1" hangingPunct="1">
              <a:defRPr/>
            </a:pPr>
            <a:r>
              <a:rPr lang="uk-UA" b="1" dirty="0">
                <a:latin typeface="Times New Roman" panose="02020603050405020304" pitchFamily="18" charset="0"/>
                <a:cs typeface="Times New Roman" panose="02020603050405020304" pitchFamily="18" charset="0"/>
              </a:rPr>
              <a:t>Результати навчання</a:t>
            </a:r>
            <a:r>
              <a:rPr lang="uk-UA" dirty="0">
                <a:latin typeface="Times New Roman" panose="02020603050405020304" pitchFamily="18" charset="0"/>
                <a:cs typeface="Times New Roman" panose="02020603050405020304" pitchFamily="18" charset="0"/>
              </a:rPr>
              <a:t> – знання, уміння, навички, способи мислення, погляди, цінності, інші особисті якості</a:t>
            </a:r>
            <a:r>
              <a:rPr lang="uk-UA" dirty="0">
                <a:latin typeface="Times New Roman" panose="02020603050405020304" pitchFamily="18" charset="0"/>
                <a:cs typeface="Times New Roman" panose="02020603050405020304" pitchFamily="18" charset="0"/>
              </a:rPr>
              <a:t>, набуті у процесі навчання, виховання та розвитку, які можна ідентифікувати, спланувати, оцінити та виміряти та які особа здатна продемонструвати </a:t>
            </a:r>
            <a:r>
              <a:rPr lang="uk-UA" dirty="0">
                <a:latin typeface="Times New Roman" panose="02020603050405020304" pitchFamily="18" charset="0"/>
                <a:cs typeface="Times New Roman" panose="02020603050405020304" pitchFamily="18" charset="0"/>
              </a:rPr>
              <a:t>після завершення освітньої програми або окремих освітніх компонентів</a:t>
            </a:r>
            <a:r>
              <a:rPr lang="uk-UA" dirty="0"/>
              <a:t>.</a:t>
            </a:r>
            <a:endParaRPr lang="en-US" altLang="uk-UA" dirty="0">
              <a:solidFill>
                <a:srgbClr val="2E3192"/>
              </a:solidFill>
              <a:latin typeface="HeliosCond"/>
            </a:endParaRPr>
          </a:p>
        </p:txBody>
      </p:sp>
      <p:pic>
        <p:nvPicPr>
          <p:cNvPr id="4813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814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741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Допустимий ступінь зміни контенту ОП</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741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861767A-62D2-4E15-80F9-E6151F9DFB1E}" type="slidenum">
              <a:rPr lang="uk-UA" altLang="uk-UA" sz="2000" smtClean="0">
                <a:solidFill>
                  <a:schemeClr val="bg1"/>
                </a:solidFill>
                <a:latin typeface="HeliosLight"/>
              </a:rPr>
              <a:pPr algn="l"/>
              <a:t>80</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1741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742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
        <p:nvSpPr>
          <p:cNvPr id="19" name="Трапеция 18"/>
          <p:cNvSpPr/>
          <p:nvPr/>
        </p:nvSpPr>
        <p:spPr>
          <a:xfrm>
            <a:off x="2830275" y="2336787"/>
            <a:ext cx="3106057" cy="85634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Програмні РН</a:t>
            </a:r>
            <a:endParaRPr lang="uk-UA" dirty="0"/>
          </a:p>
        </p:txBody>
      </p:sp>
      <p:sp>
        <p:nvSpPr>
          <p:cNvPr id="20" name="Трапеция 19"/>
          <p:cNvSpPr/>
          <p:nvPr/>
        </p:nvSpPr>
        <p:spPr>
          <a:xfrm>
            <a:off x="2598046" y="3207645"/>
            <a:ext cx="3570515" cy="9144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Компоненти ОП</a:t>
            </a:r>
            <a:endParaRPr lang="uk-UA" dirty="0"/>
          </a:p>
        </p:txBody>
      </p:sp>
      <p:sp>
        <p:nvSpPr>
          <p:cNvPr id="21" name="Трапеция 20"/>
          <p:cNvSpPr/>
          <p:nvPr/>
        </p:nvSpPr>
        <p:spPr>
          <a:xfrm>
            <a:off x="2336789" y="4136559"/>
            <a:ext cx="4093029" cy="1016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Результати навчання</a:t>
            </a:r>
            <a:endParaRPr lang="uk-UA" dirty="0"/>
          </a:p>
        </p:txBody>
      </p:sp>
      <p:sp>
        <p:nvSpPr>
          <p:cNvPr id="22" name="Трапеция 21"/>
          <p:cNvSpPr/>
          <p:nvPr/>
        </p:nvSpPr>
        <p:spPr>
          <a:xfrm>
            <a:off x="2090047" y="5152559"/>
            <a:ext cx="4586514" cy="97245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Розділи навчальних дисциплін</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741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Освітні програми та спеціалізації</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741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861767A-62D2-4E15-80F9-E6151F9DFB1E}" type="slidenum">
              <a:rPr lang="uk-UA" altLang="uk-UA" sz="2000" smtClean="0">
                <a:solidFill>
                  <a:schemeClr val="bg1"/>
                </a:solidFill>
                <a:latin typeface="HeliosLight"/>
              </a:rPr>
              <a:pPr algn="l"/>
              <a:t>81</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64925" y="2096634"/>
            <a:ext cx="8083550" cy="3046988"/>
          </a:xfrm>
          <a:prstGeom prst="rect">
            <a:avLst/>
          </a:prstGeom>
          <a:noFill/>
          <a:ln w="9525">
            <a:noFill/>
            <a:miter lim="800000"/>
            <a:headEnd/>
            <a:tailEnd/>
          </a:ln>
        </p:spPr>
        <p:txBody>
          <a:bodyPr>
            <a:spAutoFit/>
          </a:bodyPr>
          <a:lstStyle/>
          <a:p>
            <a:pPr marL="258763" indent="-11113" eaLnBrk="1" fontAlgn="auto" hangingPunct="1">
              <a:spcAft>
                <a:spcPts val="0"/>
              </a:spcAft>
              <a:defRPr/>
            </a:pPr>
            <a:r>
              <a:rPr lang="uk-UA" sz="2400" b="1" dirty="0" smtClean="0">
                <a:latin typeface="Times New Roman" pitchFamily="18" charset="0"/>
                <a:cs typeface="Times New Roman" pitchFamily="18" charset="0"/>
              </a:rPr>
              <a:t>Спеціалізація</a:t>
            </a:r>
            <a:r>
              <a:rPr lang="uk-UA" sz="2400" dirty="0" smtClean="0">
                <a:latin typeface="Times New Roman" pitchFamily="18" charset="0"/>
                <a:cs typeface="Times New Roman" pitchFamily="18" charset="0"/>
              </a:rPr>
              <a:t> - складова спеціальності, що визначається закладом вищої освіти та передбачає </a:t>
            </a:r>
            <a:r>
              <a:rPr lang="uk-UA" sz="2400" u="sng" dirty="0" smtClean="0">
                <a:latin typeface="Times New Roman" pitchFamily="18" charset="0"/>
                <a:cs typeface="Times New Roman" pitchFamily="18" charset="0"/>
              </a:rPr>
              <a:t>профільну  спеціалізовану освітню програму</a:t>
            </a:r>
            <a:r>
              <a:rPr lang="uk-UA" sz="2400" dirty="0" smtClean="0">
                <a:latin typeface="Times New Roman" pitchFamily="18" charset="0"/>
                <a:cs typeface="Times New Roman" pitchFamily="18" charset="0"/>
              </a:rPr>
              <a:t> підготовки здобувачів вищої та післядипломної освіти.</a:t>
            </a:r>
          </a:p>
          <a:p>
            <a:pPr marL="258763" indent="-11113" eaLnBrk="1" fontAlgn="auto" hangingPunct="1">
              <a:spcAft>
                <a:spcPts val="0"/>
              </a:spcAft>
              <a:defRPr/>
            </a:pPr>
            <a:endParaRPr lang="uk-UA" altLang="uk-UA" sz="2400" dirty="0" smtClean="0">
              <a:latin typeface="Times New Roman" pitchFamily="18" charset="0"/>
              <a:cs typeface="Times New Roman" pitchFamily="18" charset="0"/>
            </a:endParaRPr>
          </a:p>
          <a:p>
            <a:pPr marL="258763" indent="-11113" eaLnBrk="1" fontAlgn="auto" hangingPunct="1">
              <a:spcAft>
                <a:spcPts val="0"/>
              </a:spcAft>
              <a:defRPr/>
            </a:pPr>
            <a:r>
              <a:rPr lang="uk-UA" altLang="uk-UA" sz="2400" dirty="0" smtClean="0">
                <a:latin typeface="Times New Roman" pitchFamily="18" charset="0"/>
                <a:cs typeface="Times New Roman" pitchFamily="18" charset="0"/>
              </a:rPr>
              <a:t>Лист-роз</a:t>
            </a:r>
            <a:r>
              <a:rPr lang="en-US" altLang="uk-UA" sz="2400" dirty="0" smtClean="0">
                <a:latin typeface="Times New Roman" pitchFamily="18" charset="0"/>
                <a:cs typeface="Times New Roman" pitchFamily="18" charset="0"/>
              </a:rPr>
              <a:t>’</a:t>
            </a:r>
            <a:r>
              <a:rPr lang="uk-UA" altLang="uk-UA" sz="2400" dirty="0" err="1" smtClean="0">
                <a:latin typeface="Times New Roman" pitchFamily="18" charset="0"/>
                <a:cs typeface="Times New Roman" pitchFamily="18" charset="0"/>
              </a:rPr>
              <a:t>яснення</a:t>
            </a:r>
            <a:r>
              <a:rPr lang="uk-UA" altLang="uk-UA" sz="2400" dirty="0" smtClean="0">
                <a:latin typeface="Times New Roman" pitchFamily="18" charset="0"/>
                <a:cs typeface="Times New Roman" pitchFamily="18" charset="0"/>
              </a:rPr>
              <a:t> МОН 2018 р. щодо того, що запровадження спеціалізації вимагає створення окремої освітньої програми.</a:t>
            </a:r>
            <a:endParaRPr lang="en-US" altLang="uk-UA" sz="2400" dirty="0"/>
          </a:p>
        </p:txBody>
      </p:sp>
      <p:pic>
        <p:nvPicPr>
          <p:cNvPr id="1741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742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741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err="1" smtClean="0">
                <a:solidFill>
                  <a:srgbClr val="00A1E4"/>
                </a:solidFill>
                <a:latin typeface="HeliosExt"/>
              </a:rPr>
              <a:t>Силабус</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741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861767A-62D2-4E15-80F9-E6151F9DFB1E}" type="slidenum">
              <a:rPr lang="uk-UA" altLang="uk-UA" sz="2000" smtClean="0">
                <a:solidFill>
                  <a:schemeClr val="bg1"/>
                </a:solidFill>
                <a:latin typeface="HeliosLight"/>
              </a:rPr>
              <a:pPr algn="l"/>
              <a:t>82</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50410" y="1588634"/>
            <a:ext cx="8083550" cy="4154984"/>
          </a:xfrm>
          <a:prstGeom prst="rect">
            <a:avLst/>
          </a:prstGeom>
          <a:noFill/>
          <a:ln w="9525">
            <a:noFill/>
            <a:miter lim="800000"/>
            <a:headEnd/>
            <a:tailEnd/>
          </a:ln>
        </p:spPr>
        <p:txBody>
          <a:bodyPr>
            <a:spAutoFit/>
          </a:bodyPr>
          <a:lstStyle/>
          <a:p>
            <a:pPr marL="258763" indent="-11113" eaLnBrk="1" fontAlgn="auto" hangingPunct="1">
              <a:spcAft>
                <a:spcPts val="0"/>
              </a:spcAft>
              <a:defRPr/>
            </a:pPr>
            <a:r>
              <a:rPr lang="uk-UA" sz="2400" dirty="0" smtClean="0">
                <a:latin typeface="Times New Roman" pitchFamily="18" charset="0"/>
                <a:cs typeface="Times New Roman" pitchFamily="18" charset="0"/>
              </a:rPr>
              <a:t>Формати  опису ОП:</a:t>
            </a:r>
          </a:p>
          <a:p>
            <a:pPr marL="533400" indent="-271463" eaLnBrk="1" fontAlgn="auto" hangingPunct="1">
              <a:spcAft>
                <a:spcPts val="0"/>
              </a:spcAft>
              <a:buFont typeface="Arial" pitchFamily="34" charset="0"/>
              <a:buChar char="•"/>
              <a:defRPr/>
            </a:pPr>
            <a:r>
              <a:rPr lang="uk-UA" altLang="uk-UA" sz="2400" dirty="0" smtClean="0">
                <a:latin typeface="Times New Roman" pitchFamily="18" charset="0"/>
                <a:cs typeface="Times New Roman" pitchFamily="18" charset="0"/>
              </a:rPr>
              <a:t>Інформаційний пакет/каталог курсів (Довідник користувача ЄКТС)</a:t>
            </a:r>
          </a:p>
          <a:p>
            <a:pPr marL="533400" indent="-271463" eaLnBrk="1" fontAlgn="auto" hangingPunct="1">
              <a:spcAft>
                <a:spcPts val="0"/>
              </a:spcAft>
              <a:buFont typeface="Arial" pitchFamily="34" charset="0"/>
              <a:buChar char="•"/>
              <a:defRPr/>
            </a:pPr>
            <a:r>
              <a:rPr lang="uk-UA" altLang="uk-UA" sz="2400" dirty="0" smtClean="0">
                <a:latin typeface="Times New Roman" pitchFamily="18" charset="0"/>
                <a:cs typeface="Times New Roman" pitchFamily="18" charset="0"/>
              </a:rPr>
              <a:t>Методичні рекомендації МОН 2017 р.</a:t>
            </a:r>
          </a:p>
          <a:p>
            <a:pPr marL="258763" indent="-11113" eaLnBrk="1" fontAlgn="auto" hangingPunct="1">
              <a:spcAft>
                <a:spcPts val="0"/>
              </a:spcAft>
              <a:defRPr/>
            </a:pPr>
            <a:endParaRPr lang="uk-UA" altLang="uk-UA" sz="2400" dirty="0" smtClean="0">
              <a:latin typeface="Times New Roman" pitchFamily="18" charset="0"/>
              <a:cs typeface="Times New Roman" pitchFamily="18" charset="0"/>
            </a:endParaRPr>
          </a:p>
          <a:p>
            <a:pPr marL="258763" indent="-11113" eaLnBrk="1" fontAlgn="auto" hangingPunct="1">
              <a:spcAft>
                <a:spcPts val="0"/>
              </a:spcAft>
              <a:defRPr/>
            </a:pPr>
            <a:r>
              <a:rPr lang="uk-UA" altLang="uk-UA" sz="2400" dirty="0" smtClean="0">
                <a:latin typeface="Times New Roman" pitchFamily="18" charset="0"/>
                <a:cs typeface="Times New Roman" pitchFamily="18" charset="0"/>
              </a:rPr>
              <a:t>Формати опису навчальної дисципліни:</a:t>
            </a:r>
          </a:p>
          <a:p>
            <a:pPr marL="533400" indent="-271463" eaLnBrk="1" fontAlgn="auto" hangingPunct="1">
              <a:spcAft>
                <a:spcPts val="0"/>
              </a:spcAft>
              <a:buFont typeface="Arial" pitchFamily="34" charset="0"/>
              <a:buChar char="•"/>
              <a:defRPr/>
            </a:pPr>
            <a:r>
              <a:rPr lang="uk-UA" altLang="uk-UA" sz="2400" dirty="0" smtClean="0">
                <a:latin typeface="Times New Roman" pitchFamily="18" charset="0"/>
                <a:cs typeface="Times New Roman" pitchFamily="18" charset="0"/>
              </a:rPr>
              <a:t>Інформаційний пакет/каталог курсів (Довідник користувача ЄКТС)</a:t>
            </a:r>
          </a:p>
          <a:p>
            <a:pPr marL="533400" indent="-271463" eaLnBrk="1" fontAlgn="auto" hangingPunct="1">
              <a:spcAft>
                <a:spcPts val="0"/>
              </a:spcAft>
              <a:buFont typeface="Arial" pitchFamily="34" charset="0"/>
              <a:buChar char="•"/>
              <a:defRPr/>
            </a:pPr>
            <a:r>
              <a:rPr lang="uk-UA" altLang="uk-UA" sz="2400" dirty="0" smtClean="0">
                <a:latin typeface="Times New Roman" pitchFamily="18" charset="0"/>
                <a:cs typeface="Times New Roman" pitchFamily="18" charset="0"/>
              </a:rPr>
              <a:t>Робоча навчальна програма дисципліни (доцільність розроблення </a:t>
            </a:r>
            <a:r>
              <a:rPr lang="uk-UA" altLang="uk-UA" sz="2400" dirty="0" err="1" smtClean="0">
                <a:latin typeface="Times New Roman" pitchFamily="18" charset="0"/>
                <a:cs typeface="Times New Roman" pitchFamily="18" charset="0"/>
              </a:rPr>
              <a:t>методрекомендацій</a:t>
            </a:r>
            <a:r>
              <a:rPr lang="uk-UA" altLang="uk-UA" sz="2400" dirty="0" smtClean="0">
                <a:latin typeface="Times New Roman" pitchFamily="18" charset="0"/>
                <a:cs typeface="Times New Roman" pitchFamily="18" charset="0"/>
              </a:rPr>
              <a:t> МОН?)</a:t>
            </a:r>
          </a:p>
          <a:p>
            <a:pPr marL="533400" indent="-271463" eaLnBrk="1" fontAlgn="auto" hangingPunct="1">
              <a:spcAft>
                <a:spcPts val="0"/>
              </a:spcAft>
              <a:buFont typeface="Arial" pitchFamily="34" charset="0"/>
              <a:buChar char="•"/>
              <a:defRPr/>
            </a:pPr>
            <a:r>
              <a:rPr lang="uk-UA" altLang="uk-UA" sz="2400" dirty="0" smtClean="0">
                <a:latin typeface="Times New Roman" pitchFamily="18" charset="0"/>
                <a:cs typeface="Times New Roman" pitchFamily="18" charset="0"/>
              </a:rPr>
              <a:t>Конспект лекцій</a:t>
            </a:r>
            <a:endParaRPr lang="en-US" altLang="uk-UA" sz="2400" dirty="0">
              <a:latin typeface="Times New Roman" pitchFamily="18" charset="0"/>
              <a:cs typeface="Times New Roman" pitchFamily="18" charset="0"/>
            </a:endParaRPr>
          </a:p>
        </p:txBody>
      </p:sp>
      <p:pic>
        <p:nvPicPr>
          <p:cNvPr id="1741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742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741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Гарант програми</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741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861767A-62D2-4E15-80F9-E6151F9DFB1E}" type="slidenum">
              <a:rPr lang="uk-UA" altLang="uk-UA" sz="2000" smtClean="0">
                <a:solidFill>
                  <a:schemeClr val="bg1"/>
                </a:solidFill>
                <a:latin typeface="HeliosLight"/>
              </a:rPr>
              <a:pPr algn="l"/>
              <a:t>83</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1741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742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pic>
        <p:nvPicPr>
          <p:cNvPr id="3074" name="Picture 2" descr="C:\Users\Yuriy Rashkevych\Desktop\Гарант-Картинка.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87039" y="1404938"/>
            <a:ext cx="7792728" cy="504666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17411"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dirty="0" smtClean="0">
              <a:solidFill>
                <a:srgbClr val="00A1E4"/>
              </a:solidFill>
              <a:latin typeface="HeliosExt"/>
            </a:endParaRPr>
          </a:p>
          <a:p>
            <a:pPr algn="l" eaLnBrk="1" hangingPunct="1"/>
            <a:r>
              <a:rPr lang="uk-UA" altLang="uk-UA" b="1" baseline="30000" dirty="0" smtClean="0">
                <a:solidFill>
                  <a:srgbClr val="00A1E4"/>
                </a:solidFill>
                <a:latin typeface="HeliosExt"/>
              </a:rPr>
              <a:t>Дуальна освіта та практика</a:t>
            </a:r>
            <a:endParaRPr lang="ru-RU" altLang="uk-UA" b="1" baseline="30000" dirty="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17413"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A861767A-62D2-4E15-80F9-E6151F9DFB1E}" type="slidenum">
              <a:rPr lang="uk-UA" altLang="uk-UA" sz="2000" smtClean="0">
                <a:solidFill>
                  <a:schemeClr val="bg1"/>
                </a:solidFill>
                <a:latin typeface="HeliosLight"/>
              </a:rPr>
              <a:pPr algn="l"/>
              <a:t>84</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en-US" sz="1000" b="1" spc="30" dirty="0">
                <a:solidFill>
                  <a:schemeClr val="bg1"/>
                </a:solidFill>
                <a:latin typeface="HeliosCond" pitchFamily="50" charset="-52"/>
              </a:rPr>
              <a:t> </a:t>
            </a:r>
            <a:r>
              <a:rPr lang="uk-UA" sz="1000" b="1" spc="30" dirty="0" smtClean="0">
                <a:solidFill>
                  <a:schemeClr val="bg1"/>
                </a:solidFill>
                <a:latin typeface="HeliosCond" pitchFamily="50" charset="-52"/>
              </a:rPr>
              <a:t>                Освітні 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3838" y="1379538"/>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535781" y="1940491"/>
            <a:ext cx="8083550" cy="3416320"/>
          </a:xfrm>
          <a:prstGeom prst="rect">
            <a:avLst/>
          </a:prstGeom>
          <a:noFill/>
          <a:ln w="9525">
            <a:noFill/>
            <a:miter lim="800000"/>
            <a:headEnd/>
            <a:tailEnd/>
          </a:ln>
        </p:spPr>
        <p:txBody>
          <a:bodyPr>
            <a:spAutoFit/>
          </a:bodyPr>
          <a:lstStyle/>
          <a:p>
            <a:pPr marL="258763" indent="-11113" algn="just" eaLnBrk="1" fontAlgn="auto" hangingPunct="1">
              <a:spcAft>
                <a:spcPts val="0"/>
              </a:spcAft>
              <a:defRPr/>
            </a:pPr>
            <a:r>
              <a:rPr lang="uk-UA" sz="2400" b="1" dirty="0" err="1" smtClean="0">
                <a:latin typeface="Times New Roman" panose="02020603050405020304" pitchFamily="18" charset="0"/>
                <a:cs typeface="Times New Roman" panose="02020603050405020304" pitchFamily="18" charset="0"/>
              </a:rPr>
              <a:t>Підкритерій</a:t>
            </a:r>
            <a:r>
              <a:rPr lang="uk-UA" sz="2400" b="1" dirty="0" smtClean="0">
                <a:latin typeface="Times New Roman" panose="02020603050405020304" pitchFamily="18" charset="0"/>
                <a:cs typeface="Times New Roman" panose="02020603050405020304" pitchFamily="18" charset="0"/>
              </a:rPr>
              <a:t> 2.5 </a:t>
            </a:r>
            <a:endParaRPr lang="uk-UA" sz="2400" b="1" dirty="0">
              <a:latin typeface="Times New Roman" panose="02020603050405020304" pitchFamily="18" charset="0"/>
              <a:cs typeface="Times New Roman" panose="02020603050405020304" pitchFamily="18" charset="0"/>
            </a:endParaRPr>
          </a:p>
          <a:p>
            <a:pPr marL="258763" indent="-11113" algn="just" eaLnBrk="1" fontAlgn="auto" hangingPunct="1">
              <a:spcAft>
                <a:spcPts val="0"/>
              </a:spcAft>
              <a:defRPr/>
            </a:pPr>
            <a:endParaRPr lang="uk-UA" sz="2400" dirty="0" smtClean="0">
              <a:latin typeface="Times New Roman" panose="02020603050405020304" pitchFamily="18" charset="0"/>
              <a:cs typeface="Times New Roman" panose="02020603050405020304" pitchFamily="18" charset="0"/>
            </a:endParaRPr>
          </a:p>
          <a:p>
            <a:pPr marL="258763" indent="-11113" algn="just" eaLnBrk="1" fontAlgn="auto" hangingPunct="1">
              <a:spcAft>
                <a:spcPts val="0"/>
              </a:spcAft>
              <a:defRPr/>
            </a:pPr>
            <a:r>
              <a:rPr lang="uk-UA" sz="2400" dirty="0" smtClean="0">
                <a:latin typeface="Times New Roman" panose="02020603050405020304" pitchFamily="18" charset="0"/>
                <a:cs typeface="Times New Roman" panose="02020603050405020304" pitchFamily="18" charset="0"/>
              </a:rPr>
              <a:t>ЗВО </a:t>
            </a:r>
            <a:r>
              <a:rPr lang="uk-UA" sz="2400" dirty="0">
                <a:latin typeface="Times New Roman" panose="02020603050405020304" pitchFamily="18" charset="0"/>
                <a:cs typeface="Times New Roman" panose="02020603050405020304" pitchFamily="18" charset="0"/>
              </a:rPr>
              <a:t>має </a:t>
            </a:r>
            <a:r>
              <a:rPr lang="uk-UA" sz="2400" dirty="0" smtClean="0">
                <a:latin typeface="Times New Roman" panose="02020603050405020304" pitchFamily="18" charset="0"/>
                <a:cs typeface="Times New Roman" panose="02020603050405020304" pitchFamily="18" charset="0"/>
              </a:rPr>
              <a:t>продемонструвати</a:t>
            </a:r>
            <a:r>
              <a:rPr lang="uk-UA" sz="2400" dirty="0">
                <a:latin typeface="Times New Roman" panose="02020603050405020304" pitchFamily="18" charset="0"/>
                <a:cs typeface="Times New Roman" panose="02020603050405020304" pitchFamily="18" charset="0"/>
              </a:rPr>
              <a:t>, що отримані здобувачами під час практик компетентності будуть корисними в їхній подальшій професійній діяльності. Це означає, що ЗВО має у співпраці із роботодавцями та випускниками програми ретельно підходити до визначення змісту практик та мати змогу продемонструвати це під час акредитаційної експертизи.</a:t>
            </a:r>
            <a:endParaRPr lang="en-US" altLang="uk-UA" sz="2400" dirty="0">
              <a:latin typeface="Times New Roman" pitchFamily="18" charset="0"/>
              <a:cs typeface="Times New Roman" pitchFamily="18" charset="0"/>
            </a:endParaRPr>
          </a:p>
        </p:txBody>
      </p:sp>
      <p:pic>
        <p:nvPicPr>
          <p:cNvPr id="17419"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17420"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extLst>
      <p:ext uri="{BB962C8B-B14F-4D97-AF65-F5344CB8AC3E}">
        <p14:creationId xmlns="" xmlns:p14="http://schemas.microsoft.com/office/powerpoint/2010/main" val="2495517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5724525"/>
            <a:ext cx="9144000" cy="1133475"/>
          </a:xfrm>
          <a:prstGeom prst="rect">
            <a:avLst/>
          </a:prstGeom>
          <a:solidFill>
            <a:srgbClr val="2E3192"/>
          </a:solidFill>
        </p:spPr>
        <p:txBody>
          <a:bodyPr anchor="ctr">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marL="174625" algn="ctr" fontAlgn="auto">
              <a:spcBef>
                <a:spcPts val="1200"/>
              </a:spcBef>
              <a:spcAft>
                <a:spcPts val="0"/>
              </a:spcAft>
              <a:defRPr/>
            </a:pPr>
            <a:r>
              <a:rPr lang="uk-UA" sz="3600" spc="30" dirty="0" smtClean="0">
                <a:solidFill>
                  <a:schemeClr val="bg1"/>
                </a:solidFill>
                <a:latin typeface="HeliosCond" pitchFamily="50" charset="-52"/>
              </a:rPr>
              <a:t>Дякую за увагу!</a:t>
            </a:r>
            <a:endParaRPr lang="uk-UA" sz="3600" spc="30" baseline="30000" dirty="0">
              <a:solidFill>
                <a:schemeClr val="bg1"/>
              </a:solidFill>
              <a:latin typeface="HeliosCond" pitchFamily="50" charset="-52"/>
            </a:endParaRPr>
          </a:p>
        </p:txBody>
      </p:sp>
      <p:cxnSp>
        <p:nvCxnSpPr>
          <p:cNvPr id="10" name="Прямая соединительная линия 13"/>
          <p:cNvCxnSpPr/>
          <p:nvPr/>
        </p:nvCxnSpPr>
        <p:spPr>
          <a:xfrm>
            <a:off x="0" y="5630863"/>
            <a:ext cx="9144000" cy="0"/>
          </a:xfrm>
          <a:prstGeom prst="line">
            <a:avLst/>
          </a:prstGeom>
          <a:ln w="57150">
            <a:solidFill>
              <a:srgbClr val="00A1E4"/>
            </a:solidFill>
          </a:ln>
        </p:spPr>
        <p:style>
          <a:lnRef idx="1">
            <a:schemeClr val="accent1"/>
          </a:lnRef>
          <a:fillRef idx="0">
            <a:schemeClr val="accent1"/>
          </a:fillRef>
          <a:effectRef idx="0">
            <a:schemeClr val="accent1"/>
          </a:effectRef>
          <a:fontRef idx="minor">
            <a:schemeClr val="tx1"/>
          </a:fontRef>
        </p:style>
      </p:cxnSp>
      <p:sp>
        <p:nvSpPr>
          <p:cNvPr id="33796" name="Прямоугольник 1"/>
          <p:cNvSpPr>
            <a:spLocks noChangeArrowheads="1"/>
          </p:cNvSpPr>
          <p:nvPr/>
        </p:nvSpPr>
        <p:spPr bwMode="auto">
          <a:xfrm>
            <a:off x="252413" y="5243513"/>
            <a:ext cx="8639175" cy="261937"/>
          </a:xfrm>
          <a:prstGeom prst="rect">
            <a:avLst/>
          </a:prstGeom>
          <a:noFill/>
          <a:ln w="9525">
            <a:noFill/>
            <a:miter lim="800000"/>
            <a:headEnd/>
            <a:tailEnd/>
          </a:ln>
        </p:spPr>
        <p:txBody>
          <a:bodyPr>
            <a:spAutoFit/>
          </a:bodyPr>
          <a:lstStyle/>
          <a:p>
            <a:pPr marL="180975" algn="just" eaLnBrk="1" hangingPunct="1">
              <a:spcAft>
                <a:spcPts val="600"/>
              </a:spcAft>
              <a:buClr>
                <a:srgbClr val="C00000"/>
              </a:buClr>
              <a:buSzPct val="90000"/>
            </a:pPr>
            <a:r>
              <a:rPr lang="en-GB" altLang="uk-UA" sz="1100">
                <a:solidFill>
                  <a:schemeClr val="tx2"/>
                </a:solidFill>
              </a:rPr>
              <a:t>HERE team webpage: http://www.erasmusplus.org.ua/erasmus/ka3-pidtrymka-reform/natsionalna-komanda-ekspertiv-here.html</a:t>
            </a:r>
            <a:endParaRPr lang="uk-UA" altLang="uk-UA" sz="1100">
              <a:solidFill>
                <a:schemeClr val="tx2"/>
              </a:solidFill>
            </a:endParaRPr>
          </a:p>
        </p:txBody>
      </p:sp>
      <p:pic>
        <p:nvPicPr>
          <p:cNvPr id="33797" name="Picture 4" descr="imgphotocapanddiploma"/>
          <p:cNvPicPr>
            <a:picLocks noChangeAspect="1" noChangeArrowheads="1"/>
          </p:cNvPicPr>
          <p:nvPr/>
        </p:nvPicPr>
        <p:blipFill>
          <a:blip r:embed="rId2"/>
          <a:srcRect/>
          <a:stretch>
            <a:fillRect/>
          </a:stretch>
        </p:blipFill>
        <p:spPr bwMode="auto">
          <a:xfrm>
            <a:off x="2373313" y="893763"/>
            <a:ext cx="4217987"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Рисунок 4" descr="ПЛАШКА_01.jpg"/>
          <p:cNvPicPr>
            <a:picLocks noChangeAspect="1"/>
          </p:cNvPicPr>
          <p:nvPr/>
        </p:nvPicPr>
        <p:blipFill>
          <a:blip r:embed="rId3"/>
          <a:srcRect/>
          <a:stretch>
            <a:fillRect/>
          </a:stretch>
        </p:blipFill>
        <p:spPr bwMode="auto">
          <a:xfrm>
            <a:off x="0" y="6451600"/>
            <a:ext cx="9144000" cy="407988"/>
          </a:xfrm>
          <a:prstGeom prst="rect">
            <a:avLst/>
          </a:prstGeom>
          <a:noFill/>
          <a:ln w="9525">
            <a:noFill/>
            <a:miter lim="800000"/>
            <a:headEnd/>
            <a:tailEnd/>
          </a:ln>
        </p:spPr>
      </p:pic>
      <p:sp>
        <p:nvSpPr>
          <p:cNvPr id="49155" name="Подзаголовок 2"/>
          <p:cNvSpPr>
            <a:spLocks noGrp="1"/>
          </p:cNvSpPr>
          <p:nvPr>
            <p:ph type="subTitle" idx="1"/>
          </p:nvPr>
        </p:nvSpPr>
        <p:spPr>
          <a:xfrm>
            <a:off x="441325" y="647700"/>
            <a:ext cx="8272463" cy="647700"/>
          </a:xfrm>
        </p:spPr>
        <p:txBody>
          <a:bodyPr/>
          <a:lstStyle/>
          <a:p>
            <a:pPr algn="l" eaLnBrk="1" hangingPunct="1"/>
            <a:endParaRPr lang="uk-UA" altLang="uk-UA" sz="1100" b="1" baseline="30000" smtClean="0">
              <a:solidFill>
                <a:srgbClr val="00A1E4"/>
              </a:solidFill>
              <a:latin typeface="HeliosExt"/>
            </a:endParaRPr>
          </a:p>
          <a:p>
            <a:pPr algn="l" eaLnBrk="1" hangingPunct="1"/>
            <a:r>
              <a:rPr lang="uk-UA" altLang="uk-UA" b="1" baseline="30000" smtClean="0">
                <a:solidFill>
                  <a:srgbClr val="00A1E4"/>
                </a:solidFill>
                <a:latin typeface="HeliosExt"/>
              </a:rPr>
              <a:t>Означення компетентностей у вітчизняних документах</a:t>
            </a:r>
            <a:endParaRPr lang="ru-RU" altLang="uk-UA" b="1" baseline="30000" smtClean="0">
              <a:solidFill>
                <a:srgbClr val="00A1E4"/>
              </a:solidFill>
              <a:latin typeface="HeliosExt"/>
            </a:endParaRPr>
          </a:p>
        </p:txBody>
      </p:sp>
      <p:sp>
        <p:nvSpPr>
          <p:cNvPr id="4" name="TextBox 3"/>
          <p:cNvSpPr txBox="1"/>
          <p:nvPr/>
        </p:nvSpPr>
        <p:spPr>
          <a:xfrm>
            <a:off x="441325" y="188913"/>
            <a:ext cx="8272463" cy="400050"/>
          </a:xfrm>
          <a:prstGeom prst="rect">
            <a:avLst/>
          </a:prstGeom>
          <a:noFill/>
        </p:spPr>
        <p:txBody>
          <a:bodyPr>
            <a:spAutoFit/>
          </a:bodyPr>
          <a:lstStyle/>
          <a:p>
            <a:pPr eaLnBrk="1" fontAlgn="auto" hangingPunct="1">
              <a:spcBef>
                <a:spcPts val="0"/>
              </a:spcBef>
              <a:spcAft>
                <a:spcPts val="0"/>
              </a:spcAft>
              <a:defRPr/>
            </a:pPr>
            <a:r>
              <a:rPr lang="en-US" sz="15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r>
              <a:rPr lang="uk-UA" sz="1500" baseline="30000" dirty="0">
                <a:solidFill>
                  <a:schemeClr val="tx1">
                    <a:lumMod val="50000"/>
                    <a:lumOff val="50000"/>
                  </a:schemeClr>
                </a:solidFill>
                <a:latin typeface="HeliosExtLight" pitchFamily="50" charset="-52"/>
                <a:cs typeface="+mn-cs"/>
              </a:rPr>
              <a:t> </a:t>
            </a:r>
            <a:r>
              <a:rPr lang="uk-UA" sz="800" baseline="30000" dirty="0">
                <a:solidFill>
                  <a:schemeClr val="tx1">
                    <a:lumMod val="50000"/>
                    <a:lumOff val="50000"/>
                  </a:schemeClr>
                </a:solidFill>
                <a:latin typeface="HeliosExtLight" pitchFamily="50" charset="-52"/>
                <a:cs typeface="+mn-cs"/>
              </a:rPr>
              <a:t>     </a:t>
            </a:r>
          </a:p>
          <a:p>
            <a:pPr eaLnBrk="1" fontAlgn="auto" hangingPunct="1">
              <a:spcBef>
                <a:spcPts val="0"/>
              </a:spcBef>
              <a:spcAft>
                <a:spcPts val="0"/>
              </a:spcAft>
              <a:defRPr/>
            </a:pPr>
            <a:r>
              <a:rPr lang="uk-UA" sz="1500" b="1" baseline="30000" dirty="0">
                <a:solidFill>
                  <a:schemeClr val="tx1">
                    <a:lumMod val="50000"/>
                    <a:lumOff val="50000"/>
                  </a:schemeClr>
                </a:solidFill>
                <a:latin typeface="HeliosExtLight" pitchFamily="50" charset="-52"/>
                <a:cs typeface="+mn-cs"/>
              </a:rPr>
              <a:t>          </a:t>
            </a:r>
          </a:p>
        </p:txBody>
      </p:sp>
      <p:sp>
        <p:nvSpPr>
          <p:cNvPr id="49157" name="Номер слайда 5"/>
          <p:cNvSpPr>
            <a:spLocks noGrp="1"/>
          </p:cNvSpPr>
          <p:nvPr>
            <p:ph type="sldNum" sz="quarter" idx="12"/>
          </p:nvPr>
        </p:nvSpPr>
        <p:spPr bwMode="auto">
          <a:xfrm>
            <a:off x="331788" y="6426200"/>
            <a:ext cx="663575" cy="365125"/>
          </a:xfrm>
          <a:noFill/>
          <a:ln>
            <a:miter lim="800000"/>
            <a:headEnd/>
            <a:tailEnd/>
          </a:ln>
        </p:spPr>
        <p:txBody>
          <a:bodyPr/>
          <a:lstStyle/>
          <a:p>
            <a:pPr algn="l"/>
            <a:fld id="{197E952E-E221-4383-AFA2-2006E7BF7A56}" type="slidenum">
              <a:rPr lang="uk-UA" altLang="uk-UA" sz="2000" smtClean="0">
                <a:solidFill>
                  <a:schemeClr val="bg1"/>
                </a:solidFill>
                <a:latin typeface="HeliosLight"/>
              </a:rPr>
              <a:pPr algn="l"/>
              <a:t>9</a:t>
            </a:fld>
            <a:endParaRPr lang="uk-UA" altLang="uk-UA" sz="2000" smtClean="0">
              <a:solidFill>
                <a:schemeClr val="bg1"/>
              </a:solidFill>
              <a:latin typeface="HeliosLight"/>
            </a:endParaRPr>
          </a:p>
        </p:txBody>
      </p:sp>
      <p:sp>
        <p:nvSpPr>
          <p:cNvPr id="7" name="Нижний колонтитул 6"/>
          <p:cNvSpPr>
            <a:spLocks noGrp="1"/>
          </p:cNvSpPr>
          <p:nvPr>
            <p:ph type="ftr" sz="quarter" idx="11"/>
          </p:nvPr>
        </p:nvSpPr>
        <p:spPr>
          <a:xfrm>
            <a:off x="801688" y="6483350"/>
            <a:ext cx="6665912" cy="298450"/>
          </a:xfrm>
        </p:spPr>
        <p:txBody>
          <a:bodyPr/>
          <a:lstStyle/>
          <a:p>
            <a:pPr>
              <a:defRPr/>
            </a:pPr>
            <a:r>
              <a:rPr lang="uk-UA" sz="1000" b="1" spc="30" dirty="0" smtClean="0">
                <a:solidFill>
                  <a:schemeClr val="bg1"/>
                </a:solidFill>
                <a:latin typeface="HeliosCond" pitchFamily="50" charset="-52"/>
              </a:rPr>
              <a:t>               Освітні </a:t>
            </a:r>
            <a:r>
              <a:rPr lang="uk-UA" sz="1000" b="1" spc="30" dirty="0">
                <a:solidFill>
                  <a:schemeClr val="bg1"/>
                </a:solidFill>
                <a:latin typeface="HeliosCond" pitchFamily="50" charset="-52"/>
              </a:rPr>
              <a:t>програми:побудова, опис, визнання</a:t>
            </a:r>
            <a:endParaRPr lang="uk-UA" sz="1000" dirty="0">
              <a:solidFill>
                <a:schemeClr val="bg1"/>
              </a:solidFill>
              <a:latin typeface="HeliosLight" pitchFamily="50" charset="-52"/>
            </a:endParaRPr>
          </a:p>
        </p:txBody>
      </p:sp>
      <p:cxnSp>
        <p:nvCxnSpPr>
          <p:cNvPr id="9" name="Прямая соединительная линия 8"/>
          <p:cNvCxnSpPr/>
          <p:nvPr/>
        </p:nvCxnSpPr>
        <p:spPr>
          <a:xfrm>
            <a:off x="738188" y="6545263"/>
            <a:ext cx="0" cy="3127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61975" y="1295400"/>
            <a:ext cx="8582025" cy="0"/>
          </a:xfrm>
          <a:prstGeom prst="line">
            <a:avLst/>
          </a:prstGeom>
          <a:ln w="12700">
            <a:solidFill>
              <a:srgbClr val="00A1E4"/>
            </a:solidFill>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280988" y="766763"/>
            <a:ext cx="504826" cy="504825"/>
          </a:xfrm>
          <a:prstGeom prst="ellipse">
            <a:avLst/>
          </a:prstGeom>
          <a:solidFill>
            <a:srgbClr val="00A1E4"/>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3082" name="Прямокутник 12"/>
          <p:cNvSpPr>
            <a:spLocks noChangeArrowheads="1"/>
          </p:cNvSpPr>
          <p:nvPr/>
        </p:nvSpPr>
        <p:spPr bwMode="auto">
          <a:xfrm>
            <a:off x="441325" y="1629229"/>
            <a:ext cx="8397875" cy="4524315"/>
          </a:xfrm>
          <a:prstGeom prst="rect">
            <a:avLst/>
          </a:prstGeom>
          <a:noFill/>
          <a:ln w="9525">
            <a:noFill/>
            <a:miter lim="800000"/>
            <a:headEnd/>
            <a:tailEnd/>
          </a:ln>
        </p:spPr>
        <p:txBody>
          <a:bodyPr wrap="square">
            <a:spAutoFit/>
          </a:bodyPr>
          <a:lstStyle/>
          <a:p>
            <a:pPr algn="just" eaLnBrk="1" hangingPunct="1">
              <a:defRPr/>
            </a:pPr>
            <a:r>
              <a:rPr lang="uk-UA" u="sng" dirty="0">
                <a:latin typeface="Times New Roman" panose="02020603050405020304" pitchFamily="18" charset="0"/>
                <a:cs typeface="Times New Roman" panose="02020603050405020304" pitchFamily="18" charset="0"/>
              </a:rPr>
              <a:t>Закон України «Про вищу освіту» та Національний освітній глосарій: вища освіта </a:t>
            </a:r>
            <a:r>
              <a:rPr lang="uk-UA"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a:p>
            <a:pPr marL="361950" algn="just" eaLnBrk="1" hangingPunct="1">
              <a:defRPr/>
            </a:pPr>
            <a:r>
              <a:rPr lang="uk-UA" b="1" dirty="0">
                <a:latin typeface="Times New Roman" panose="02020603050405020304" pitchFamily="18" charset="0"/>
                <a:cs typeface="Times New Roman" panose="02020603050405020304" pitchFamily="18" charset="0"/>
              </a:rPr>
              <a:t>Компетентність</a:t>
            </a:r>
            <a:r>
              <a:rPr lang="uk-UA" dirty="0">
                <a:latin typeface="Times New Roman" panose="02020603050405020304" pitchFamily="18" charset="0"/>
                <a:cs typeface="Times New Roman" panose="02020603050405020304" pitchFamily="18" charset="0"/>
              </a:rPr>
              <a:t> – динамічна комбінація знань, вмінь та практичних навичок, способів мислення, професійних, світоглядних та громадянських якостей, морально-етичних цінностей, яка визначає </a:t>
            </a:r>
            <a:r>
              <a:rPr lang="uk-UA" dirty="0">
                <a:latin typeface="Times New Roman" panose="02020603050405020304" pitchFamily="18" charset="0"/>
                <a:cs typeface="Times New Roman" panose="02020603050405020304" pitchFamily="18" charset="0"/>
              </a:rPr>
              <a:t>здатність особи успішно </a:t>
            </a:r>
            <a:r>
              <a:rPr lang="uk-UA" dirty="0">
                <a:latin typeface="Times New Roman" panose="02020603050405020304" pitchFamily="18" charset="0"/>
                <a:cs typeface="Times New Roman" panose="02020603050405020304" pitchFamily="18" charset="0"/>
              </a:rPr>
              <a:t>здійснювати професійну та подальшу навчальну діяльність і є результатом навчання на певному рівні вищої освіти.</a:t>
            </a:r>
          </a:p>
          <a:p>
            <a:pPr marL="361950" algn="just" eaLnBrk="1" hangingPunct="1">
              <a:defRPr/>
            </a:pPr>
            <a:endParaRPr lang="uk-UA" dirty="0">
              <a:latin typeface="Times New Roman" panose="02020603050405020304" pitchFamily="18" charset="0"/>
              <a:cs typeface="Times New Roman" panose="02020603050405020304" pitchFamily="18" charset="0"/>
            </a:endParaRPr>
          </a:p>
          <a:p>
            <a:pPr algn="just" eaLnBrk="1" hangingPunct="1">
              <a:defRPr/>
            </a:pPr>
            <a:r>
              <a:rPr lang="uk-UA" u="sng" dirty="0">
                <a:latin typeface="Times New Roman" panose="02020603050405020304" pitchFamily="18" charset="0"/>
                <a:cs typeface="Times New Roman" panose="02020603050405020304" pitchFamily="18" charset="0"/>
              </a:rPr>
              <a:t>Національна рамка кваліфікацій</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a:p>
            <a:pPr marL="361950" algn="just" eaLnBrk="1" hangingPunct="1">
              <a:defRPr/>
            </a:pPr>
            <a:r>
              <a:rPr lang="uk-UA" b="1" dirty="0">
                <a:latin typeface="Times New Roman" panose="02020603050405020304" pitchFamily="18" charset="0"/>
                <a:cs typeface="Times New Roman" panose="02020603050405020304" pitchFamily="18" charset="0"/>
              </a:rPr>
              <a:t>Компетентність –</a:t>
            </a:r>
            <a:r>
              <a:rPr lang="uk-UA"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здатність особи до виконання </a:t>
            </a:r>
            <a:r>
              <a:rPr lang="uk-UA" dirty="0">
                <a:latin typeface="Times New Roman" panose="02020603050405020304" pitchFamily="18" charset="0"/>
                <a:cs typeface="Times New Roman" panose="02020603050405020304" pitchFamily="18" charset="0"/>
              </a:rPr>
              <a:t>певного виду діяльності, що виражається через знання, розуміння, уміння, цінності, інші особисті якості.</a:t>
            </a:r>
          </a:p>
          <a:p>
            <a:pPr marL="361950" algn="just" eaLnBrk="1" hangingPunct="1">
              <a:defRPr/>
            </a:pPr>
            <a:endParaRPr lang="uk-UA" dirty="0">
              <a:latin typeface="Times New Roman" panose="02020603050405020304" pitchFamily="18" charset="0"/>
              <a:cs typeface="Times New Roman" panose="02020603050405020304" pitchFamily="18" charset="0"/>
            </a:endParaRPr>
          </a:p>
          <a:p>
            <a:pPr algn="just" eaLnBrk="1" hangingPunct="1">
              <a:defRPr/>
            </a:pPr>
            <a:r>
              <a:rPr lang="uk-UA" altLang="uk-UA" u="sng" dirty="0" smtClean="0">
                <a:latin typeface="Times New Roman" panose="02020603050405020304" pitchFamily="18" charset="0"/>
                <a:cs typeface="Times New Roman" panose="02020603050405020304" pitchFamily="18" charset="0"/>
              </a:rPr>
              <a:t>Закон України “Про освіту”:</a:t>
            </a:r>
          </a:p>
          <a:p>
            <a:pPr marL="347663" algn="just" eaLnBrk="1" hangingPunct="1">
              <a:defRPr/>
            </a:pPr>
            <a:r>
              <a:rPr lang="uk-UA" b="1" dirty="0" smtClean="0">
                <a:latin typeface="Times New Roman" panose="02020603050405020304" pitchFamily="18" charset="0"/>
                <a:cs typeface="Times New Roman" panose="02020603050405020304" pitchFamily="18" charset="0"/>
              </a:rPr>
              <a:t>Компетентність</a:t>
            </a:r>
            <a:r>
              <a:rPr lang="uk-UA" dirty="0" smtClean="0">
                <a:latin typeface="Times New Roman" panose="02020603050405020304" pitchFamily="18" charset="0"/>
                <a:cs typeface="Times New Roman" panose="02020603050405020304" pitchFamily="18" charset="0"/>
              </a:rPr>
              <a:t> - динамічна комбінація знань, умінь, навичок, способів мислення, поглядів, цінностей, інших особистих якостей, що визначає здатність особи успішно соціалізуватися, провадити професійну та/або подальшу навчальну діяльність;</a:t>
            </a:r>
            <a:endParaRPr lang="en-US" altLang="uk-UA" dirty="0">
              <a:latin typeface="Times New Roman" panose="02020603050405020304" pitchFamily="18" charset="0"/>
              <a:cs typeface="Times New Roman" panose="02020603050405020304" pitchFamily="18" charset="0"/>
            </a:endParaRPr>
          </a:p>
        </p:txBody>
      </p:sp>
      <p:pic>
        <p:nvPicPr>
          <p:cNvPr id="49163" name="Рисунок 10" descr="Erasmus+"/>
          <p:cNvPicPr>
            <a:picLocks noChangeAspect="1" noChangeArrowheads="1"/>
          </p:cNvPicPr>
          <p:nvPr/>
        </p:nvPicPr>
        <p:blipFill>
          <a:blip r:embed="rId4"/>
          <a:srcRect/>
          <a:stretch>
            <a:fillRect/>
          </a:stretch>
        </p:blipFill>
        <p:spPr bwMode="auto">
          <a:xfrm>
            <a:off x="1263650" y="6489700"/>
            <a:ext cx="1454150" cy="339725"/>
          </a:xfrm>
          <a:prstGeom prst="rect">
            <a:avLst/>
          </a:prstGeom>
          <a:noFill/>
          <a:ln w="9525">
            <a:noFill/>
            <a:miter lim="800000"/>
            <a:headEnd/>
            <a:tailEnd/>
          </a:ln>
        </p:spPr>
      </p:pic>
      <p:pic>
        <p:nvPicPr>
          <p:cNvPr id="49164" name="Picture 4" descr="imgphotocapanddiploma"/>
          <p:cNvPicPr>
            <a:picLocks noChangeAspect="1" noChangeArrowheads="1"/>
          </p:cNvPicPr>
          <p:nvPr/>
        </p:nvPicPr>
        <p:blipFill>
          <a:blip r:embed="rId5"/>
          <a:srcRect/>
          <a:stretch>
            <a:fillRect/>
          </a:stretch>
        </p:blipFill>
        <p:spPr bwMode="auto">
          <a:xfrm>
            <a:off x="839788" y="6491288"/>
            <a:ext cx="423862" cy="32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PNU_zvit_2015">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6139</TotalTime>
  <Words>6582</Words>
  <Application>Microsoft Office PowerPoint</Application>
  <PresentationFormat>Экран (4:3)</PresentationFormat>
  <Paragraphs>1399</Paragraphs>
  <Slides>85</Slides>
  <Notes>84</Notes>
  <HiddenSlides>0</HiddenSlides>
  <MMClips>0</MMClips>
  <ScaleCrop>false</ScaleCrop>
  <HeadingPairs>
    <vt:vector size="4" baseType="variant">
      <vt:variant>
        <vt:lpstr>Тема</vt:lpstr>
      </vt:variant>
      <vt:variant>
        <vt:i4>1</vt:i4>
      </vt:variant>
      <vt:variant>
        <vt:lpstr>Заголовки слайдов</vt:lpstr>
      </vt:variant>
      <vt:variant>
        <vt:i4>85</vt:i4>
      </vt:variant>
    </vt:vector>
  </HeadingPairs>
  <TitlesOfParts>
    <vt:vector size="86" baseType="lpstr">
      <vt:lpstr>LPNU_zvit_2015</vt:lpstr>
      <vt:lpstr> ОСВІТНІ  ПРОГРАМИ:  ПОБУДОВА, ОПИС, ВИЗНАННЯ   РАШКЕВИЧ Юрій Михайлович Доктор технічних наук, професор  Національне Агентство Кваліфікацій Національна команда експертів із реформування вищої освіти України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ЕФЕКТИВНІСТЬ ВИКОНАННЯ НАУКОВО-ДОСЛІДНИХ РОБІТ НАВЧАЛЬНО-НАУКОВИМИ ІНСТИТУТАМИ УНІВЕРСИТЕТУ У 2015 р.</dc:title>
  <dc:creator>wellcome</dc:creator>
  <cp:lastModifiedBy>user</cp:lastModifiedBy>
  <cp:revision>372</cp:revision>
  <cp:lastPrinted>2016-04-14T09:55:00Z</cp:lastPrinted>
  <dcterms:created xsi:type="dcterms:W3CDTF">2016-02-09T14:46:18Z</dcterms:created>
  <dcterms:modified xsi:type="dcterms:W3CDTF">2019-12-18T10:32:06Z</dcterms:modified>
</cp:coreProperties>
</file>